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Play"/>
      <p:regular r:id="rId38"/>
      <p:bold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7PChOqnvDo9ZJcctz8qJtZpez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lay-bold.fntdata"/><Relationship Id="rId16" Type="http://schemas.openxmlformats.org/officeDocument/2006/relationships/slide" Target="slides/slide12.xml"/><Relationship Id="rId38" Type="http://schemas.openxmlformats.org/officeDocument/2006/relationships/font" Target="fonts/Play-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a1a3ad8d6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a1a3ad8d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97504a5fb_8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3697504a5fb_8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GB">
                <a:solidFill>
                  <a:schemeClr val="dk1"/>
                </a:solidFill>
              </a:rPr>
              <a:t>Core quality of a good working dog is its ability to “listen” and respond intuitively.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a:solidFill>
                  <a:schemeClr val="dk1"/>
                </a:solidFill>
              </a:rPr>
              <a:t>A robot should trigger the natural prey and herding responses in sheep. (Farmers 1 &amp; 2; Farmer 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8000"/>
              </a:lnSpc>
              <a:spcBef>
                <a:spcPts val="0"/>
              </a:spcBef>
              <a:spcAft>
                <a:spcPts val="0"/>
              </a:spcAft>
              <a:buSzPts val="1100"/>
              <a:buNone/>
            </a:pPr>
            <a:r>
              <a:rPr lang="en-GB">
                <a:solidFill>
                  <a:schemeClr val="dk1"/>
                </a:solidFill>
              </a:rPr>
              <a:t>Robots might not detect subtle signs of stress in sheep. </a:t>
            </a:r>
            <a:endParaRPr>
              <a:solidFill>
                <a:schemeClr val="dk1"/>
              </a:solidFill>
            </a:endParaRPr>
          </a:p>
          <a:p>
            <a:pPr indent="0" lvl="0" marL="0" rtl="0" algn="l">
              <a:lnSpc>
                <a:spcPct val="138000"/>
              </a:lnSpc>
              <a:spcBef>
                <a:spcPts val="0"/>
              </a:spcBef>
              <a:spcAft>
                <a:spcPts val="0"/>
              </a:spcAft>
              <a:buSzPts val="1100"/>
              <a:buNone/>
            </a:pPr>
            <a:r>
              <a:t/>
            </a:r>
            <a:endParaRPr>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a:solidFill>
                  <a:schemeClr val="dk1"/>
                </a:solidFill>
              </a:rPr>
              <a:t>Informal interactions of humans, can spot early signs of illness or injury, which may be lost with </a:t>
            </a:r>
            <a:r>
              <a:rPr lang="en-GB" u="sng">
                <a:solidFill>
                  <a:schemeClr val="dk1"/>
                </a:solidFill>
              </a:rPr>
              <a:t>fully</a:t>
            </a:r>
            <a:r>
              <a:rPr lang="en-GB">
                <a:solidFill>
                  <a:schemeClr val="dk1"/>
                </a:solidFill>
              </a:rPr>
              <a:t> automated systems. (Farmers 1 &amp; 2; Farmer 3)</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a:solidFill>
                  <a:schemeClr val="dk1"/>
                </a:solidFill>
              </a:rPr>
              <a:t>Opportunities</a:t>
            </a:r>
            <a:endParaRPr>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a:solidFill>
                  <a:schemeClr val="dk1"/>
                </a:solidFill>
              </a:rPr>
              <a:t>~~~~~~~~~~~~</a:t>
            </a:r>
            <a:endParaRPr>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a:solidFill>
                  <a:schemeClr val="dk1"/>
                </a:solidFill>
              </a:rPr>
              <a:t>Integrating sensors such as heartbeat monitors, temperature and saliva sensors (Farmer 2; Farmer 3)</a:t>
            </a:r>
            <a:endParaRPr>
              <a:solidFill>
                <a:schemeClr val="dk1"/>
              </a:solidFill>
            </a:endParaRPr>
          </a:p>
          <a:p>
            <a:pPr indent="0" lvl="0" marL="0" rtl="0" algn="l">
              <a:lnSpc>
                <a:spcPct val="90000"/>
              </a:lnSpc>
              <a:spcBef>
                <a:spcPts val="1000"/>
              </a:spcBef>
              <a:spcAft>
                <a:spcPts val="0"/>
              </a:spcAft>
              <a:buSzPts val="1100"/>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97504a5fb_8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697504a5fb_8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Incidental “on-the-ground” checks that occur during manual herding could </a:t>
            </a:r>
            <a:r>
              <a:rPr lang="en-GB" sz="1200">
                <a:solidFill>
                  <a:schemeClr val="dk1"/>
                </a:solidFill>
              </a:rPr>
              <a:t>diminish</a:t>
            </a:r>
            <a:r>
              <a:rPr lang="en-GB" sz="1200">
                <a:solidFill>
                  <a:schemeClr val="dk1"/>
                </a:solidFill>
              </a:rPr>
              <a:t>. A competent robot dog risks reducing human presence (over-reliance) (Farmers 1 &amp; 2)</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Accountability question around offloading herding and monitoring responsibilities to autonomous systems; could dilute the farmer’s accountability, akin to concerns raised about driverless cars. (Farmers 1 &amp; 2; Farmer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Safety of Sheep and human.  Sheep can get stuck in fences or ditches; a malfunctioning robot may fail to prevent accidents, while also potentially creating new hazards in rugged, off-road conditions. (Farmer 1; Farmer 3)</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Opportunities</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Promise around arduous tasks,“fetching” stragglers from uneven terrain and herding sheep during extreme weather allowing farmers to focus on other critical tasks. (Farmer 3; Farmer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Hybrid approach where robotic systems complement live-dog oversight. (Farmer 2; Farmer 4)</a:t>
            </a:r>
            <a:endParaRPr sz="1200">
              <a:solidFill>
                <a:schemeClr val="dk1"/>
              </a:solidFill>
            </a:endParaRPr>
          </a:p>
          <a:p>
            <a:pPr indent="0" lvl="0" marL="0" rtl="0" algn="l">
              <a:lnSpc>
                <a:spcPct val="90000"/>
              </a:lnSpc>
              <a:spcBef>
                <a:spcPts val="1000"/>
              </a:spcBef>
              <a:spcAft>
                <a:spcPts val="0"/>
              </a:spcAft>
              <a:buSzPts val="1100"/>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697504a5fb_8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697504a5fb_8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Cost is key - must be priced competitively. Many described their operations as “too big for hobbyists, too small for large-scale tech”, so high-cost systems may not be economical for mid-sized or small holdings. (Farmer 1; Farmer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Buyer’s remorse: the potential for high initial investment that does not meet operational needs.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A mismatch between promised time savings and realities of technological complexity. (Farmers 1 &amp; 2; Farmer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Opportunities</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Sheepdogs cost between £2,000–£3,000, so if similarly priced robodog can offer true labour and time savings. (Farmer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Larger farms might absorb higher costs, so an opportunity to develop modular or scalable robotic systems that can be adapted to the budget and technical capacity of smaller operations. (Farmer 4)</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a1a3ad8d6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6a1a3ad8d6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If a robot does not “act like a dog,” it could create new challenges (farmer training!) and distrust. (Farmers 1, 2 &amp;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Old-school farmers may resist automation due to cultural attachment to traditional methods.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Worry about pushing technology that alienates long-standing practices and relationships. (Farmer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Opportunities</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a:t>
            </a:r>
            <a:endParaRPr sz="1200">
              <a:solidFill>
                <a:schemeClr val="dk1"/>
              </a:solidFill>
            </a:endParaRPr>
          </a:p>
          <a:p>
            <a:pPr indent="0" lvl="0" marL="0" rtl="0" algn="l">
              <a:lnSpc>
                <a:spcPct val="138000"/>
              </a:lnSpc>
              <a:spcBef>
                <a:spcPts val="0"/>
              </a:spcBef>
              <a:spcAft>
                <a:spcPts val="0"/>
              </a:spcAft>
              <a:buClr>
                <a:schemeClr val="dk1"/>
              </a:buClr>
              <a:buSzPts val="1100"/>
              <a:buFont typeface="Arial"/>
              <a:buNone/>
            </a:pPr>
            <a:r>
              <a:rPr lang="en-GB" sz="1200">
                <a:solidFill>
                  <a:schemeClr val="dk1"/>
                </a:solidFill>
              </a:rPr>
              <a:t>Authentic prototypes that look and move convincingly may trigger natural herding responses from sheep. (Farmer 4)</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38000"/>
              </a:lnSpc>
              <a:spcBef>
                <a:spcPts val="0"/>
              </a:spcBef>
              <a:spcAft>
                <a:spcPts val="0"/>
              </a:spcAft>
              <a:buSzPts val="1100"/>
              <a:buNone/>
            </a:pPr>
            <a:r>
              <a:rPr lang="en-GB" sz="1200">
                <a:solidFill>
                  <a:schemeClr val="dk1"/>
                </a:solidFill>
              </a:rPr>
              <a:t>Pre-trained systems, matching the nearly instantaneous responsiveness that farmers desire, may build trust and utility without compromising the role and expectations of human oversight. (Farmers 1 &amp; 2)</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697504a5fb_8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697504a5fb_8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97504a5fb_8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697504a5fb_8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GB" sz="1200">
                <a:solidFill>
                  <a:schemeClr val="dk1"/>
                </a:solidFill>
              </a:rPr>
              <a:t>Animal Welfare</a:t>
            </a:r>
            <a:r>
              <a:rPr lang="en-GB" sz="1200">
                <a:solidFill>
                  <a:schemeClr val="dk1"/>
                </a:solidFill>
              </a:rPr>
              <a:t> </a:t>
            </a:r>
            <a:r>
              <a:rPr i="1" lang="en-GB" sz="1200">
                <a:solidFill>
                  <a:schemeClr val="dk1"/>
                </a:solidFill>
              </a:rPr>
              <a:t>Farmers expressed concerns about whether robot dogs could adequately detect and respond to subtle signs of stress in sheep. One transcript noted the importance of the “incidental welfare checks” that occur when a human or real dog is present—checks that might be lost with autonomous systems.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SzPts val="1100"/>
              <a:buNone/>
            </a:pPr>
            <a:r>
              <a:rPr b="1" lang="en-GB" sz="1200">
                <a:solidFill>
                  <a:schemeClr val="dk1"/>
                </a:solidFill>
              </a:rPr>
              <a:t>Companion Loss:</a:t>
            </a:r>
            <a:r>
              <a:rPr lang="en-GB" sz="1200">
                <a:solidFill>
                  <a:schemeClr val="dk1"/>
                </a:solidFill>
              </a:rPr>
              <a:t> </a:t>
            </a:r>
            <a:r>
              <a:rPr i="1" lang="en-GB" sz="1200">
                <a:solidFill>
                  <a:schemeClr val="dk1"/>
                </a:solidFill>
              </a:rPr>
              <a:t>Both transcripts highlighted that farmers cannot see robot dogs as replacing the emotional and practical companionship provided by real working dogs. For example, one farmer stated unequivocally that a robot would never be a pet, emphasizing the value of genuine animal-human bonds.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Farmer Well-being:</a:t>
            </a:r>
            <a:r>
              <a:rPr lang="en-GB" sz="1200">
                <a:solidFill>
                  <a:schemeClr val="dk1"/>
                </a:solidFill>
              </a:rPr>
              <a:t> </a:t>
            </a:r>
            <a:r>
              <a:rPr i="1" lang="en-GB" sz="1200">
                <a:solidFill>
                  <a:schemeClr val="dk1"/>
                </a:solidFill>
              </a:rPr>
              <a:t>When working closely with animals, farmers often rely on the informal interactions that occur during herding - interactions that help catch early signs of illness or distress. Relying solely on technology might lead to reduced personal oversight and potential welfare oversights.</a:t>
            </a:r>
            <a:endParaRPr i="1"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697504a5fb_8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697504a5fb_8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GB" sz="1200">
                <a:solidFill>
                  <a:schemeClr val="dk1"/>
                </a:solidFill>
              </a:rPr>
              <a:t>Embodiment Issues:</a:t>
            </a:r>
            <a:r>
              <a:rPr lang="en-GB" sz="1200">
                <a:solidFill>
                  <a:schemeClr val="dk1"/>
                </a:solidFill>
              </a:rPr>
              <a:t> </a:t>
            </a:r>
            <a:r>
              <a:rPr i="1" lang="en-GB" sz="1200">
                <a:solidFill>
                  <a:schemeClr val="dk1"/>
                </a:solidFill>
              </a:rPr>
              <a:t>Our interviews revealed that a fundamental quality of a good working dog is its ability to “listen.” Several farmers stressed that if a dog doesn’t respond to commands, it’s ineffective. Replicating such nuanced behaviour in a robot is a major challenge, raising ethical questions over authenticity and animal response.</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SzPts val="1100"/>
              <a:buNone/>
            </a:pPr>
            <a:r>
              <a:rPr b="1" lang="en-GB" sz="1200">
                <a:solidFill>
                  <a:schemeClr val="dk1"/>
                </a:solidFill>
              </a:rPr>
              <a:t>Delegation of Responsibility:</a:t>
            </a:r>
            <a:r>
              <a:rPr lang="en-GB" sz="1200">
                <a:solidFill>
                  <a:schemeClr val="dk1"/>
                </a:solidFill>
              </a:rPr>
              <a:t> </a:t>
            </a:r>
            <a:r>
              <a:rPr i="1" lang="en-GB" sz="1200">
                <a:solidFill>
                  <a:schemeClr val="dk1"/>
                </a:solidFill>
              </a:rPr>
              <a:t>Drawing parallels to driverless cars, a major ethical concern is whether offloading decision-making to autonomous systems might dilute farmer accountability. What happens when robots misinterpret situations—potentially putting animals at risk? This delegation could lead farmers to inadvertently absolve themselves of oversight.</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Trust &amp; Transparency:</a:t>
            </a:r>
            <a:r>
              <a:rPr lang="en-GB" sz="1200">
                <a:solidFill>
                  <a:schemeClr val="dk1"/>
                </a:solidFill>
              </a:rPr>
              <a:t> </a:t>
            </a:r>
            <a:r>
              <a:rPr i="1" lang="en-GB" sz="1200">
                <a:solidFill>
                  <a:schemeClr val="dk1"/>
                </a:solidFill>
              </a:rPr>
              <a:t>The reliability and predictability of the technology are paramount. The transcripts indicated fears that inconsistent behaviour could not only frustrate farmers but also endanger livestock. Clearly defining responsibility—ensuring that the technology aids rather than replaces human judgment—is crucial for ethical deployment.</a:t>
            </a:r>
            <a:endParaRPr i="1"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97504a5fb_8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3697504a5fb_8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GB" sz="1200">
                <a:solidFill>
                  <a:schemeClr val="dk1"/>
                </a:solidFill>
              </a:rPr>
              <a:t>Scale Dilemma:</a:t>
            </a:r>
            <a:r>
              <a:rPr lang="en-GB" sz="1200">
                <a:solidFill>
                  <a:schemeClr val="dk1"/>
                </a:solidFill>
              </a:rPr>
              <a:t> </a:t>
            </a:r>
            <a:r>
              <a:rPr i="1" lang="en-GB" sz="1200">
                <a:solidFill>
                  <a:schemeClr val="dk1"/>
                </a:solidFill>
              </a:rPr>
              <a:t>Farmers, especially mid-sized operations as described by Farmer 1, face a unique economic challenge. The technology may be too expensive for small-scale farms yet not perfectly suited for larger enterprises, leaving a significant gap in accessibility.</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SzPts val="1100"/>
              <a:buNone/>
            </a:pPr>
            <a:r>
              <a:rPr b="1" lang="en-GB" sz="1200">
                <a:solidFill>
                  <a:schemeClr val="dk1"/>
                </a:solidFill>
              </a:rPr>
              <a:t>Investment Risks:</a:t>
            </a:r>
            <a:r>
              <a:rPr lang="en-GB" sz="1200">
                <a:solidFill>
                  <a:schemeClr val="dk1"/>
                </a:solidFill>
              </a:rPr>
              <a:t> </a:t>
            </a:r>
            <a:r>
              <a:rPr i="1" lang="en-GB" sz="1200">
                <a:solidFill>
                  <a:schemeClr val="dk1"/>
                </a:solidFill>
              </a:rPr>
              <a:t>Both farmers spoke about the risks of “buying in” only to discover that robot dogs do not meet practical needs. The emotional and functional value of real dogs could be compromised by technology that promises efficiency but introduces unforeseen complications—leading ultimately to buyer’s remorse.</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Dependency on Maintenance:</a:t>
            </a:r>
            <a:r>
              <a:rPr lang="en-GB" sz="1200">
                <a:solidFill>
                  <a:schemeClr val="dk1"/>
                </a:solidFill>
              </a:rPr>
              <a:t> </a:t>
            </a:r>
            <a:r>
              <a:rPr i="1" lang="en-GB" sz="1200">
                <a:solidFill>
                  <a:schemeClr val="dk1"/>
                </a:solidFill>
              </a:rPr>
              <a:t>There was a clear ethical concern regarding the reliance on complex, non-repairable technology. The preference expressed for simple, repairable systems (“older cars” over high-tech diagnostics) underscores an ethical issue: farmers might become locked into expensive maintenance contracts or external support networks, reducing their operational independence.</a:t>
            </a:r>
            <a:endParaRPr i="1"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97504a5fb_8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3697504a5fb_8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977385d7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6977385d7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a18282920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6a18282920_5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6977385d73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36977385d7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697504a5fb_9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697504a5fb_9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697504a5f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697504a5fb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697504a5fb_4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697504a5fb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977385d73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6977385d7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97504a5fb_9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3697504a5fb_9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697504a5fb_4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3697504a5fb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6977385d7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36977385d7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6a18282920_5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36a18282920_5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97504a5fb_8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3697504a5fb_8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6a18282920_5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36a18282920_5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a18282920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36a18282920_5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697504a5fb_4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3697504a5fb_4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97504a5fb_4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697504a5fb_4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97504a5fb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3697504a5fb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SzPts val="1100"/>
              <a:buNone/>
            </a:pPr>
            <a:r>
              <a:t/>
            </a:r>
            <a:endParaRPr sz="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6a18282920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6a18282920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977385d73_3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6977385d73_3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977385d73_35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36977385d73_35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6977385d73_35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6977385d73_35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97504a5fb_4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697504a5fb_4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drive.google.com/file/d/1j0XlVDUFjZHusH9377qXzHpitEglLLrm/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2"/>
          <p:cNvSpPr/>
          <p:nvPr/>
        </p:nvSpPr>
        <p:spPr>
          <a:xfrm>
            <a:off x="-1"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5" name="Google Shape;85;p2"/>
          <p:cNvSpPr/>
          <p:nvPr/>
        </p:nvSpPr>
        <p:spPr>
          <a:xfrm>
            <a:off x="1" y="0"/>
            <a:ext cx="8522446" cy="2285999"/>
          </a:xfrm>
          <a:prstGeom prst="rect">
            <a:avLst/>
          </a:prstGeom>
          <a:solidFill>
            <a:schemeClr val="lt1"/>
          </a:solidFill>
          <a:ln>
            <a:noFill/>
          </a:ln>
          <a:effectLst>
            <a:outerShdw blurRad="596900" sx="90000" rotWithShape="0" algn="t" dir="7140000" dist="304800" sy="90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 name="Google Shape;86;p2"/>
          <p:cNvSpPr txBox="1"/>
          <p:nvPr>
            <p:ph type="title"/>
          </p:nvPr>
        </p:nvSpPr>
        <p:spPr>
          <a:xfrm>
            <a:off x="761803" y="350196"/>
            <a:ext cx="4646904" cy="1624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GB" sz="4000"/>
              <a:t>Flockenomics</a:t>
            </a:r>
            <a:endParaRPr sz="4000"/>
          </a:p>
        </p:txBody>
      </p:sp>
      <p:sp>
        <p:nvSpPr>
          <p:cNvPr id="87" name="Google Shape;87;p2"/>
          <p:cNvSpPr txBox="1"/>
          <p:nvPr>
            <p:ph idx="1" type="body"/>
          </p:nvPr>
        </p:nvSpPr>
        <p:spPr>
          <a:xfrm>
            <a:off x="761802" y="2743200"/>
            <a:ext cx="4646905" cy="3613149"/>
          </a:xfrm>
          <a:prstGeom prst="rect">
            <a:avLst/>
          </a:prstGeom>
          <a:noFill/>
          <a:ln>
            <a:noFill/>
          </a:ln>
        </p:spPr>
        <p:txBody>
          <a:bodyPr anchorCtr="0" anchor="ctr" bIns="45700" lIns="91425" spcFirstLastPara="1" rIns="91425" wrap="square" tIns="45700">
            <a:normAutofit fontScale="92500" lnSpcReduction="20000"/>
          </a:bodyPr>
          <a:lstStyle/>
          <a:p>
            <a:pPr indent="0" lvl="0" marL="114300" rtl="0" algn="l">
              <a:lnSpc>
                <a:spcPct val="90000"/>
              </a:lnSpc>
              <a:spcBef>
                <a:spcPts val="1000"/>
              </a:spcBef>
              <a:spcAft>
                <a:spcPts val="0"/>
              </a:spcAft>
              <a:buSzPct val="90000"/>
              <a:buNone/>
            </a:pPr>
            <a:r>
              <a:rPr lang="en-GB" sz="2000"/>
              <a:t>Group 6</a:t>
            </a:r>
            <a:endParaRPr/>
          </a:p>
          <a:p>
            <a:pPr indent="0" lvl="0" marL="114300" rtl="0" algn="l">
              <a:lnSpc>
                <a:spcPct val="90000"/>
              </a:lnSpc>
              <a:spcBef>
                <a:spcPts val="1000"/>
              </a:spcBef>
              <a:spcAft>
                <a:spcPts val="0"/>
              </a:spcAft>
              <a:buSzPct val="90000"/>
              <a:buNone/>
            </a:pPr>
            <a:r>
              <a:t/>
            </a:r>
            <a:endParaRPr sz="2000"/>
          </a:p>
          <a:p>
            <a:pPr indent="0" lvl="0" marL="114300" rtl="0" algn="l">
              <a:lnSpc>
                <a:spcPct val="90000"/>
              </a:lnSpc>
              <a:spcBef>
                <a:spcPts val="1000"/>
              </a:spcBef>
              <a:spcAft>
                <a:spcPts val="0"/>
              </a:spcAft>
              <a:buSzPct val="90000"/>
              <a:buNone/>
            </a:pPr>
            <a:r>
              <a:rPr lang="en-GB" sz="2000"/>
              <a:t>Andrew</a:t>
            </a:r>
            <a:endParaRPr/>
          </a:p>
          <a:p>
            <a:pPr indent="0" lvl="0" marL="114300" rtl="0" algn="l">
              <a:lnSpc>
                <a:spcPct val="90000"/>
              </a:lnSpc>
              <a:spcBef>
                <a:spcPts val="1000"/>
              </a:spcBef>
              <a:spcAft>
                <a:spcPts val="0"/>
              </a:spcAft>
              <a:buSzPct val="90000"/>
              <a:buNone/>
            </a:pPr>
            <a:r>
              <a:rPr lang="en-GB" sz="2000"/>
              <a:t>Catherine</a:t>
            </a:r>
            <a:endParaRPr/>
          </a:p>
          <a:p>
            <a:pPr indent="0" lvl="0" marL="114300" rtl="0" algn="l">
              <a:lnSpc>
                <a:spcPct val="90000"/>
              </a:lnSpc>
              <a:spcBef>
                <a:spcPts val="1000"/>
              </a:spcBef>
              <a:spcAft>
                <a:spcPts val="0"/>
              </a:spcAft>
              <a:buSzPct val="90000"/>
              <a:buNone/>
            </a:pPr>
            <a:r>
              <a:rPr lang="en-GB" sz="2000"/>
              <a:t>Amanda</a:t>
            </a:r>
            <a:endParaRPr/>
          </a:p>
          <a:p>
            <a:pPr indent="0" lvl="0" marL="114300" rtl="0" algn="l">
              <a:lnSpc>
                <a:spcPct val="90000"/>
              </a:lnSpc>
              <a:spcBef>
                <a:spcPts val="1000"/>
              </a:spcBef>
              <a:spcAft>
                <a:spcPts val="0"/>
              </a:spcAft>
              <a:buSzPct val="90000"/>
              <a:buNone/>
            </a:pPr>
            <a:r>
              <a:rPr lang="en-GB" sz="2000"/>
              <a:t>Jack</a:t>
            </a:r>
            <a:endParaRPr/>
          </a:p>
          <a:p>
            <a:pPr indent="0" lvl="0" marL="114300" rtl="0" algn="l">
              <a:lnSpc>
                <a:spcPct val="90000"/>
              </a:lnSpc>
              <a:spcBef>
                <a:spcPts val="1000"/>
              </a:spcBef>
              <a:spcAft>
                <a:spcPts val="0"/>
              </a:spcAft>
              <a:buSzPct val="90000"/>
              <a:buNone/>
            </a:pPr>
            <a:r>
              <a:rPr lang="en-GB" sz="2000"/>
              <a:t>Garry</a:t>
            </a:r>
            <a:endParaRPr/>
          </a:p>
          <a:p>
            <a:pPr indent="0" lvl="0" marL="114300" rtl="0" algn="l">
              <a:lnSpc>
                <a:spcPct val="90000"/>
              </a:lnSpc>
              <a:spcBef>
                <a:spcPts val="1000"/>
              </a:spcBef>
              <a:spcAft>
                <a:spcPts val="0"/>
              </a:spcAft>
              <a:buSzPct val="90000"/>
              <a:buNone/>
            </a:pPr>
            <a:r>
              <a:rPr lang="en-GB" sz="2000"/>
              <a:t>Elliot</a:t>
            </a:r>
            <a:endParaRPr sz="2000"/>
          </a:p>
          <a:p>
            <a:pPr indent="0" lvl="0" marL="114300" rtl="0" algn="l">
              <a:lnSpc>
                <a:spcPct val="90000"/>
              </a:lnSpc>
              <a:spcBef>
                <a:spcPts val="1000"/>
              </a:spcBef>
              <a:spcAft>
                <a:spcPts val="0"/>
              </a:spcAft>
              <a:buSzPct val="90000"/>
              <a:buNone/>
            </a:pPr>
            <a:r>
              <a:t/>
            </a:r>
            <a:endParaRPr sz="2000"/>
          </a:p>
          <a:p>
            <a:pPr indent="0" lvl="0" marL="114300" rtl="0" algn="l">
              <a:lnSpc>
                <a:spcPct val="90000"/>
              </a:lnSpc>
              <a:spcBef>
                <a:spcPts val="1000"/>
              </a:spcBef>
              <a:spcAft>
                <a:spcPts val="0"/>
              </a:spcAft>
              <a:buSzPct val="129320"/>
              <a:buNone/>
            </a:pPr>
            <a:r>
              <a:rPr lang="en-GB" sz="1391"/>
              <a:t>Team lead: </a:t>
            </a:r>
            <a:r>
              <a:rPr lang="en-GB" sz="1391"/>
              <a:t>Roopika</a:t>
            </a:r>
            <a:r>
              <a:rPr lang="en-GB" sz="1391"/>
              <a:t> </a:t>
            </a:r>
            <a:endParaRPr sz="1391"/>
          </a:p>
          <a:p>
            <a:pPr indent="0" lvl="0" marL="114300" rtl="0" algn="l">
              <a:lnSpc>
                <a:spcPct val="90000"/>
              </a:lnSpc>
              <a:spcBef>
                <a:spcPts val="1000"/>
              </a:spcBef>
              <a:spcAft>
                <a:spcPts val="0"/>
              </a:spcAft>
              <a:buSzPct val="90000"/>
              <a:buNone/>
            </a:pPr>
            <a:r>
              <a:t/>
            </a:r>
            <a:endParaRPr sz="2000"/>
          </a:p>
        </p:txBody>
      </p:sp>
      <p:pic>
        <p:nvPicPr>
          <p:cNvPr descr="Black sheep among white sheep" id="88" name="Google Shape;88;p2"/>
          <p:cNvPicPr preferRelativeResize="0"/>
          <p:nvPr/>
        </p:nvPicPr>
        <p:blipFill rotWithShape="1">
          <a:blip r:embed="rId3">
            <a:alphaModFix/>
          </a:blip>
          <a:srcRect b="-2" l="22227" r="18372" t="0"/>
          <a:stretch/>
        </p:blipFill>
        <p:spPr>
          <a:xfrm>
            <a:off x="6096000" y="1"/>
            <a:ext cx="61028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6"/>
                                        </p:tgtEl>
                                        <p:attrNameLst>
                                          <p:attrName>style.visibility</p:attrName>
                                        </p:attrNameLst>
                                      </p:cBhvr>
                                      <p:to>
                                        <p:strVal val="visible"/>
                                      </p:to>
                                    </p:set>
                                    <p:animEffect filter="fade" transition="in">
                                      <p:cBhvr>
                                        <p:cTn dur="7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6a1a3ad8d6_5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83" name="Google Shape;183;g36a1a3ad8d6_5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4" name="Google Shape;184;g36a1a3ad8d6_5_0" title="6月19日.mp4">
            <a:hlinkClick r:id="rId3"/>
          </p:cNvPr>
          <p:cNvPicPr preferRelativeResize="0"/>
          <p:nvPr/>
        </p:nvPicPr>
        <p:blipFill>
          <a:blip r:embed="rId4">
            <a:alphaModFix/>
          </a:blip>
          <a:stretch>
            <a:fillRect/>
          </a:stretch>
        </p:blipFill>
        <p:spPr>
          <a:xfrm>
            <a:off x="1351300" y="0"/>
            <a:ext cx="9143988"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g3697504a5fb_8_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g3697504a5fb_8_3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g3697504a5fb_8_36"/>
          <p:cNvSpPr/>
          <p:nvPr/>
        </p:nvSpPr>
        <p:spPr>
          <a:xfrm flipH="1" rot="5400000">
            <a:off x="-1410084" y="1410082"/>
            <a:ext cx="6858000" cy="4037836"/>
          </a:xfrm>
          <a:prstGeom prst="rect">
            <a:avLst/>
          </a:prstGeom>
          <a:gradFill>
            <a:gsLst>
              <a:gs pos="0">
                <a:srgbClr val="000000"/>
              </a:gs>
              <a:gs pos="8000">
                <a:srgbClr val="000000"/>
              </a:gs>
              <a:gs pos="100000">
                <a:srgbClr val="0F4861"/>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g3697504a5fb_8_36"/>
          <p:cNvSpPr/>
          <p:nvPr/>
        </p:nvSpPr>
        <p:spPr>
          <a:xfrm flipH="1" rot="5400000">
            <a:off x="-1410085" y="1420219"/>
            <a:ext cx="6857999" cy="4037839"/>
          </a:xfrm>
          <a:prstGeom prst="rect">
            <a:avLst/>
          </a:prstGeom>
          <a:gradFill>
            <a:gsLst>
              <a:gs pos="0">
                <a:srgbClr val="000000">
                  <a:alpha val="0"/>
                </a:srgbClr>
              </a:gs>
              <a:gs pos="99000">
                <a:srgbClr val="156082">
                  <a:alpha val="45882"/>
                </a:srgbClr>
              </a:gs>
              <a:gs pos="100000">
                <a:srgbClr val="156082">
                  <a:alpha val="4588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g3697504a5fb_8_36"/>
          <p:cNvSpPr/>
          <p:nvPr/>
        </p:nvSpPr>
        <p:spPr>
          <a:xfrm flipH="1" rot="5400000">
            <a:off x="767923" y="3588085"/>
            <a:ext cx="2501979" cy="4037841"/>
          </a:xfrm>
          <a:prstGeom prst="rect">
            <a:avLst/>
          </a:prstGeom>
          <a:gradFill>
            <a:gsLst>
              <a:gs pos="0">
                <a:srgbClr val="156082">
                  <a:alpha val="28627"/>
                </a:srgbClr>
              </a:gs>
              <a:gs pos="2000">
                <a:srgbClr val="156082">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g3697504a5fb_8_36"/>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g3697504a5fb_8_36"/>
          <p:cNvSpPr/>
          <p:nvPr/>
        </p:nvSpPr>
        <p:spPr>
          <a:xfrm flipH="1" rot="5400000">
            <a:off x="-1410093" y="1399943"/>
            <a:ext cx="6858003" cy="4037835"/>
          </a:xfrm>
          <a:prstGeom prst="rect">
            <a:avLst/>
          </a:prstGeom>
          <a:gradFill>
            <a:gsLst>
              <a:gs pos="0">
                <a:srgbClr val="000000">
                  <a:alpha val="0"/>
                </a:srgbClr>
              </a:gs>
              <a:gs pos="99000">
                <a:srgbClr val="43AFE2">
                  <a:alpha val="10980"/>
                </a:srgbClr>
              </a:gs>
              <a:gs pos="100000">
                <a:srgbClr val="43AFE2">
                  <a:alpha val="10980"/>
                </a:srgbClr>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g3697504a5fb_8_36"/>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1800"/>
              <a:buNone/>
            </a:pPr>
            <a:r>
              <a:rPr lang="en-GB" sz="4000">
                <a:solidFill>
                  <a:srgbClr val="FFFFFF"/>
                </a:solidFill>
              </a:rPr>
              <a:t>End Users</a:t>
            </a:r>
            <a:endParaRPr/>
          </a:p>
        </p:txBody>
      </p:sp>
      <p:sp>
        <p:nvSpPr>
          <p:cNvPr id="197" name="Google Shape;197;g3697504a5fb_8_36"/>
          <p:cNvSpPr txBox="1"/>
          <p:nvPr>
            <p:ph idx="1" type="body"/>
          </p:nvPr>
        </p:nvSpPr>
        <p:spPr>
          <a:xfrm>
            <a:off x="4810259" y="649480"/>
            <a:ext cx="6555347" cy="55460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1800"/>
              <a:buNone/>
            </a:pPr>
            <a:r>
              <a:rPr b="1" lang="en-GB" sz="2300"/>
              <a:t>On animal welfare &amp; behavioural response</a:t>
            </a:r>
            <a:endParaRPr b="1" sz="23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Clr>
                <a:schemeClr val="dk1"/>
              </a:buClr>
              <a:buSzPts val="1100"/>
              <a:buFont typeface="Arial"/>
              <a:buNone/>
            </a:pPr>
            <a:r>
              <a:rPr b="1" lang="en-GB" sz="2000"/>
              <a:t>Key Concerns</a:t>
            </a:r>
            <a:endParaRPr/>
          </a:p>
          <a:p>
            <a:pPr indent="0" lvl="0" marL="0" rtl="0" algn="l">
              <a:lnSpc>
                <a:spcPct val="90000"/>
              </a:lnSpc>
              <a:spcBef>
                <a:spcPts val="1000"/>
              </a:spcBef>
              <a:spcAft>
                <a:spcPts val="0"/>
              </a:spcAft>
              <a:buSzPts val="1800"/>
              <a:buNone/>
            </a:pPr>
            <a:r>
              <a:rPr lang="en-GB" sz="2000"/>
              <a:t>Inadequate Mimicry of Natural Cues</a:t>
            </a:r>
            <a:endParaRPr/>
          </a:p>
          <a:p>
            <a:pPr indent="0" lvl="0" marL="0" rtl="0" algn="l">
              <a:lnSpc>
                <a:spcPct val="90000"/>
              </a:lnSpc>
              <a:spcBef>
                <a:spcPts val="1000"/>
              </a:spcBef>
              <a:spcAft>
                <a:spcPts val="0"/>
              </a:spcAft>
              <a:buSzPts val="1800"/>
              <a:buNone/>
            </a:pPr>
            <a:r>
              <a:rPr lang="en-GB" sz="2000"/>
              <a:t>Undetected Stress</a:t>
            </a:r>
            <a:endParaRPr sz="2000"/>
          </a:p>
          <a:p>
            <a:pPr indent="0" lvl="0" marL="0" rtl="0" algn="l">
              <a:lnSpc>
                <a:spcPct val="90000"/>
              </a:lnSpc>
              <a:spcBef>
                <a:spcPts val="1000"/>
              </a:spcBef>
              <a:spcAft>
                <a:spcPts val="0"/>
              </a:spcAft>
              <a:buSzPts val="1800"/>
              <a:buNone/>
            </a:pPr>
            <a:r>
              <a:rPr lang="en-GB" sz="2000"/>
              <a:t>Health Monitoring </a:t>
            </a:r>
            <a:endParaRPr/>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Clr>
                <a:schemeClr val="dk1"/>
              </a:buClr>
              <a:buSzPts val="1100"/>
              <a:buFont typeface="Arial"/>
              <a:buNone/>
            </a:pPr>
            <a:r>
              <a:rPr b="1" lang="en-GB" sz="2000"/>
              <a:t>Opportunities</a:t>
            </a:r>
            <a:endParaRPr/>
          </a:p>
          <a:p>
            <a:pPr indent="0" lvl="0" marL="0" rtl="0" algn="l">
              <a:lnSpc>
                <a:spcPct val="90000"/>
              </a:lnSpc>
              <a:spcBef>
                <a:spcPts val="1000"/>
              </a:spcBef>
              <a:spcAft>
                <a:spcPts val="0"/>
              </a:spcAft>
              <a:buSzPts val="1800"/>
              <a:buNone/>
            </a:pPr>
            <a:r>
              <a:rPr lang="en-GB" sz="2000"/>
              <a:t>Enhanced Sensor Capabilities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3697504a5fb_8_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g3697504a5fb_8_5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g3697504a5fb_8_58"/>
          <p:cNvSpPr/>
          <p:nvPr/>
        </p:nvSpPr>
        <p:spPr>
          <a:xfrm flipH="1" rot="5400000">
            <a:off x="-1410084" y="1410082"/>
            <a:ext cx="6858000" cy="4037836"/>
          </a:xfrm>
          <a:prstGeom prst="rect">
            <a:avLst/>
          </a:prstGeom>
          <a:gradFill>
            <a:gsLst>
              <a:gs pos="0">
                <a:srgbClr val="000000"/>
              </a:gs>
              <a:gs pos="8000">
                <a:srgbClr val="000000"/>
              </a:gs>
              <a:gs pos="100000">
                <a:srgbClr val="0F4861"/>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g3697504a5fb_8_58"/>
          <p:cNvSpPr/>
          <p:nvPr/>
        </p:nvSpPr>
        <p:spPr>
          <a:xfrm flipH="1" rot="5400000">
            <a:off x="-1410085" y="1420219"/>
            <a:ext cx="6857999" cy="4037839"/>
          </a:xfrm>
          <a:prstGeom prst="rect">
            <a:avLst/>
          </a:prstGeom>
          <a:gradFill>
            <a:gsLst>
              <a:gs pos="0">
                <a:srgbClr val="000000">
                  <a:alpha val="0"/>
                </a:srgbClr>
              </a:gs>
              <a:gs pos="99000">
                <a:srgbClr val="156082">
                  <a:alpha val="45882"/>
                </a:srgbClr>
              </a:gs>
              <a:gs pos="100000">
                <a:srgbClr val="156082">
                  <a:alpha val="4588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g3697504a5fb_8_58"/>
          <p:cNvSpPr/>
          <p:nvPr/>
        </p:nvSpPr>
        <p:spPr>
          <a:xfrm flipH="1" rot="5400000">
            <a:off x="767923" y="3588085"/>
            <a:ext cx="2501979" cy="4037841"/>
          </a:xfrm>
          <a:prstGeom prst="rect">
            <a:avLst/>
          </a:prstGeom>
          <a:gradFill>
            <a:gsLst>
              <a:gs pos="0">
                <a:srgbClr val="156082">
                  <a:alpha val="28627"/>
                </a:srgbClr>
              </a:gs>
              <a:gs pos="2000">
                <a:srgbClr val="156082">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g3697504a5fb_8_58"/>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g3697504a5fb_8_58"/>
          <p:cNvSpPr/>
          <p:nvPr/>
        </p:nvSpPr>
        <p:spPr>
          <a:xfrm flipH="1" rot="5400000">
            <a:off x="-1410093" y="1399943"/>
            <a:ext cx="6858003" cy="4037835"/>
          </a:xfrm>
          <a:prstGeom prst="rect">
            <a:avLst/>
          </a:prstGeom>
          <a:gradFill>
            <a:gsLst>
              <a:gs pos="0">
                <a:srgbClr val="000000">
                  <a:alpha val="0"/>
                </a:srgbClr>
              </a:gs>
              <a:gs pos="99000">
                <a:srgbClr val="43AFE2">
                  <a:alpha val="10980"/>
                </a:srgbClr>
              </a:gs>
              <a:gs pos="100000">
                <a:srgbClr val="43AFE2">
                  <a:alpha val="10980"/>
                </a:srgbClr>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g3697504a5fb_8_58"/>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1800"/>
              <a:buNone/>
            </a:pPr>
            <a:r>
              <a:rPr lang="en-GB" sz="4000">
                <a:solidFill>
                  <a:srgbClr val="FFFFFF"/>
                </a:solidFill>
              </a:rPr>
              <a:t>End Users</a:t>
            </a:r>
            <a:endParaRPr/>
          </a:p>
        </p:txBody>
      </p:sp>
      <p:sp>
        <p:nvSpPr>
          <p:cNvPr id="210" name="Google Shape;210;g3697504a5fb_8_58"/>
          <p:cNvSpPr txBox="1"/>
          <p:nvPr>
            <p:ph idx="1" type="body"/>
          </p:nvPr>
        </p:nvSpPr>
        <p:spPr>
          <a:xfrm>
            <a:off x="4810259" y="649480"/>
            <a:ext cx="6555347" cy="55460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1800"/>
              <a:buNone/>
            </a:pPr>
            <a:r>
              <a:rPr b="1" lang="en-GB" sz="2300"/>
              <a:t>Impact on Human Labour, Safety &amp; Responsibility</a:t>
            </a:r>
            <a:endParaRPr b="1" sz="23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rPr b="1" lang="en-GB" sz="2000"/>
              <a:t>Key Concerns</a:t>
            </a:r>
            <a:endParaRPr/>
          </a:p>
          <a:p>
            <a:pPr indent="0" lvl="0" marL="0" rtl="0" algn="l">
              <a:lnSpc>
                <a:spcPct val="90000"/>
              </a:lnSpc>
              <a:spcBef>
                <a:spcPts val="1000"/>
              </a:spcBef>
              <a:spcAft>
                <a:spcPts val="0"/>
              </a:spcAft>
              <a:buSzPts val="1800"/>
              <a:buNone/>
            </a:pPr>
            <a:r>
              <a:rPr lang="en-GB" sz="2000"/>
              <a:t>Loss of Informal Welfare Checks</a:t>
            </a:r>
            <a:endParaRPr/>
          </a:p>
          <a:p>
            <a:pPr indent="0" lvl="0" marL="0" rtl="0" algn="l">
              <a:lnSpc>
                <a:spcPct val="90000"/>
              </a:lnSpc>
              <a:spcBef>
                <a:spcPts val="1000"/>
              </a:spcBef>
              <a:spcAft>
                <a:spcPts val="0"/>
              </a:spcAft>
              <a:buClr>
                <a:schemeClr val="dk1"/>
              </a:buClr>
              <a:buSzPts val="1100"/>
              <a:buFont typeface="Arial"/>
              <a:buNone/>
            </a:pPr>
            <a:r>
              <a:rPr lang="en-GB" sz="2000"/>
              <a:t>Delegation and Accountability</a:t>
            </a:r>
            <a:endParaRPr/>
          </a:p>
          <a:p>
            <a:pPr indent="0" lvl="0" marL="0" rtl="0" algn="l">
              <a:lnSpc>
                <a:spcPct val="90000"/>
              </a:lnSpc>
              <a:spcBef>
                <a:spcPts val="1000"/>
              </a:spcBef>
              <a:spcAft>
                <a:spcPts val="0"/>
              </a:spcAft>
              <a:buSzPts val="1800"/>
              <a:buNone/>
            </a:pPr>
            <a:r>
              <a:rPr lang="en-GB" sz="2000"/>
              <a:t>Safety in Challenging Environments</a:t>
            </a:r>
            <a:endParaRPr/>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rPr b="1" lang="en-GB" sz="2000"/>
              <a:t>Opportunities</a:t>
            </a:r>
            <a:endParaRPr/>
          </a:p>
          <a:p>
            <a:pPr indent="0" lvl="0" marL="0" rtl="0" algn="l">
              <a:lnSpc>
                <a:spcPct val="90000"/>
              </a:lnSpc>
              <a:spcBef>
                <a:spcPts val="1000"/>
              </a:spcBef>
              <a:spcAft>
                <a:spcPts val="0"/>
              </a:spcAft>
              <a:buSzPts val="1800"/>
              <a:buNone/>
            </a:pPr>
            <a:r>
              <a:rPr lang="en-GB" sz="2000"/>
              <a:t>Time and Labour Savings</a:t>
            </a:r>
            <a:endParaRPr/>
          </a:p>
          <a:p>
            <a:pPr indent="0" lvl="0" marL="0" rtl="0" algn="l">
              <a:lnSpc>
                <a:spcPct val="90000"/>
              </a:lnSpc>
              <a:spcBef>
                <a:spcPts val="1000"/>
              </a:spcBef>
              <a:spcAft>
                <a:spcPts val="0"/>
              </a:spcAft>
              <a:buSzPts val="1800"/>
              <a:buNone/>
            </a:pPr>
            <a:r>
              <a:rPr lang="en-GB" sz="2000"/>
              <a:t>Complementary Oversight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g3697504a5fb_8_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g3697504a5fb_8_6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g3697504a5fb_8_67"/>
          <p:cNvSpPr/>
          <p:nvPr/>
        </p:nvSpPr>
        <p:spPr>
          <a:xfrm flipH="1" rot="5400000">
            <a:off x="-1410084" y="1410082"/>
            <a:ext cx="6858000" cy="4037836"/>
          </a:xfrm>
          <a:prstGeom prst="rect">
            <a:avLst/>
          </a:prstGeom>
          <a:gradFill>
            <a:gsLst>
              <a:gs pos="0">
                <a:srgbClr val="000000"/>
              </a:gs>
              <a:gs pos="8000">
                <a:srgbClr val="000000"/>
              </a:gs>
              <a:gs pos="100000">
                <a:srgbClr val="0F4861"/>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g3697504a5fb_8_67"/>
          <p:cNvSpPr/>
          <p:nvPr/>
        </p:nvSpPr>
        <p:spPr>
          <a:xfrm flipH="1" rot="5400000">
            <a:off x="-1410085" y="1420219"/>
            <a:ext cx="6857999" cy="4037839"/>
          </a:xfrm>
          <a:prstGeom prst="rect">
            <a:avLst/>
          </a:prstGeom>
          <a:gradFill>
            <a:gsLst>
              <a:gs pos="0">
                <a:srgbClr val="000000">
                  <a:alpha val="0"/>
                </a:srgbClr>
              </a:gs>
              <a:gs pos="99000">
                <a:srgbClr val="156082">
                  <a:alpha val="45882"/>
                </a:srgbClr>
              </a:gs>
              <a:gs pos="100000">
                <a:srgbClr val="156082">
                  <a:alpha val="4588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g3697504a5fb_8_67"/>
          <p:cNvSpPr/>
          <p:nvPr/>
        </p:nvSpPr>
        <p:spPr>
          <a:xfrm flipH="1" rot="5400000">
            <a:off x="767923" y="3588085"/>
            <a:ext cx="2501979" cy="4037841"/>
          </a:xfrm>
          <a:prstGeom prst="rect">
            <a:avLst/>
          </a:prstGeom>
          <a:gradFill>
            <a:gsLst>
              <a:gs pos="0">
                <a:srgbClr val="156082">
                  <a:alpha val="28627"/>
                </a:srgbClr>
              </a:gs>
              <a:gs pos="2000">
                <a:srgbClr val="156082">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g3697504a5fb_8_67"/>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g3697504a5fb_8_67"/>
          <p:cNvSpPr/>
          <p:nvPr/>
        </p:nvSpPr>
        <p:spPr>
          <a:xfrm flipH="1" rot="5400000">
            <a:off x="-1410093" y="1399943"/>
            <a:ext cx="6858003" cy="4037835"/>
          </a:xfrm>
          <a:prstGeom prst="rect">
            <a:avLst/>
          </a:prstGeom>
          <a:gradFill>
            <a:gsLst>
              <a:gs pos="0">
                <a:srgbClr val="000000">
                  <a:alpha val="0"/>
                </a:srgbClr>
              </a:gs>
              <a:gs pos="99000">
                <a:srgbClr val="43AFE2">
                  <a:alpha val="10980"/>
                </a:srgbClr>
              </a:gs>
              <a:gs pos="100000">
                <a:srgbClr val="43AFE2">
                  <a:alpha val="10980"/>
                </a:srgbClr>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g3697504a5fb_8_67"/>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1800"/>
              <a:buNone/>
            </a:pPr>
            <a:r>
              <a:rPr lang="en-GB" sz="4000">
                <a:solidFill>
                  <a:srgbClr val="FFFFFF"/>
                </a:solidFill>
              </a:rPr>
              <a:t>End Users</a:t>
            </a:r>
            <a:endParaRPr/>
          </a:p>
        </p:txBody>
      </p:sp>
      <p:sp>
        <p:nvSpPr>
          <p:cNvPr id="223" name="Google Shape;223;g3697504a5fb_8_67"/>
          <p:cNvSpPr txBox="1"/>
          <p:nvPr>
            <p:ph idx="1" type="body"/>
          </p:nvPr>
        </p:nvSpPr>
        <p:spPr>
          <a:xfrm>
            <a:off x="4810259" y="649480"/>
            <a:ext cx="6555347" cy="55460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1800"/>
              <a:buNone/>
            </a:pPr>
            <a:r>
              <a:rPr b="1" lang="en-GB" sz="2300"/>
              <a:t>Economic and Accessibility Considerations</a:t>
            </a:r>
            <a:endParaRPr b="1" sz="23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rPr b="1" lang="en-GB" sz="2000"/>
              <a:t>Key Concerns</a:t>
            </a:r>
            <a:endParaRPr/>
          </a:p>
          <a:p>
            <a:pPr indent="0" lvl="0" marL="0" rtl="0" algn="l">
              <a:lnSpc>
                <a:spcPct val="90000"/>
              </a:lnSpc>
              <a:spcBef>
                <a:spcPts val="1000"/>
              </a:spcBef>
              <a:spcAft>
                <a:spcPts val="0"/>
              </a:spcAft>
              <a:buSzPts val="1800"/>
              <a:buNone/>
            </a:pPr>
            <a:r>
              <a:rPr lang="en-GB" sz="2000"/>
              <a:t>Value for Money &amp; Scale Issue</a:t>
            </a:r>
            <a:endParaRPr/>
          </a:p>
          <a:p>
            <a:pPr indent="0" lvl="0" marL="0" rtl="0" algn="l">
              <a:lnSpc>
                <a:spcPct val="90000"/>
              </a:lnSpc>
              <a:spcBef>
                <a:spcPts val="1000"/>
              </a:spcBef>
              <a:spcAft>
                <a:spcPts val="0"/>
              </a:spcAft>
              <a:buSzPts val="1800"/>
              <a:buNone/>
            </a:pPr>
            <a:r>
              <a:rPr lang="en-GB" sz="2000"/>
              <a:t>Investment Risks </a:t>
            </a:r>
            <a:endParaRPr sz="2000"/>
          </a:p>
          <a:p>
            <a:pPr indent="0" lvl="0" marL="0" rtl="0" algn="l">
              <a:lnSpc>
                <a:spcPct val="90000"/>
              </a:lnSpc>
              <a:spcBef>
                <a:spcPts val="1000"/>
              </a:spcBef>
              <a:spcAft>
                <a:spcPts val="0"/>
              </a:spcAft>
              <a:buSzPts val="1800"/>
              <a:buNone/>
            </a:pPr>
            <a:r>
              <a:rPr lang="en-GB" sz="2000"/>
              <a:t>“Buy-In” Failures - not meeting expectations</a:t>
            </a:r>
            <a:endParaRPr/>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rPr b="1" lang="en-GB" sz="2000"/>
              <a:t>Opportunities</a:t>
            </a:r>
            <a:endParaRPr/>
          </a:p>
          <a:p>
            <a:pPr indent="0" lvl="0" marL="0" rtl="0" algn="l">
              <a:lnSpc>
                <a:spcPct val="90000"/>
              </a:lnSpc>
              <a:spcBef>
                <a:spcPts val="1000"/>
              </a:spcBef>
              <a:spcAft>
                <a:spcPts val="0"/>
              </a:spcAft>
              <a:buSzPts val="1800"/>
              <a:buNone/>
            </a:pPr>
            <a:r>
              <a:rPr lang="en-GB" sz="2000"/>
              <a:t>Competitive Pricing Against Live Dogs</a:t>
            </a:r>
            <a:endParaRPr/>
          </a:p>
          <a:p>
            <a:pPr indent="0" lvl="0" marL="0" rtl="0" algn="l">
              <a:lnSpc>
                <a:spcPct val="90000"/>
              </a:lnSpc>
              <a:spcBef>
                <a:spcPts val="1000"/>
              </a:spcBef>
              <a:spcAft>
                <a:spcPts val="0"/>
              </a:spcAft>
              <a:buSzPts val="1800"/>
              <a:buNone/>
            </a:pPr>
            <a:r>
              <a:rPr lang="en-GB" sz="2000"/>
              <a:t>Tailored Solutions for Various Farm Sizes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g36a1a3ad8d6_1_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g36a1a3ad8d6_1_7"/>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g36a1a3ad8d6_1_7"/>
          <p:cNvSpPr/>
          <p:nvPr/>
        </p:nvSpPr>
        <p:spPr>
          <a:xfrm flipH="1" rot="5400000">
            <a:off x="-1410016" y="1410150"/>
            <a:ext cx="6858000" cy="4037700"/>
          </a:xfrm>
          <a:prstGeom prst="rect">
            <a:avLst/>
          </a:prstGeom>
          <a:gradFill>
            <a:gsLst>
              <a:gs pos="0">
                <a:srgbClr val="000000"/>
              </a:gs>
              <a:gs pos="8000">
                <a:srgbClr val="000000"/>
              </a:gs>
              <a:gs pos="100000">
                <a:srgbClr val="0F4861"/>
              </a:gs>
            </a:gsLst>
            <a:lin ang="300012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g36a1a3ad8d6_1_7"/>
          <p:cNvSpPr/>
          <p:nvPr/>
        </p:nvSpPr>
        <p:spPr>
          <a:xfrm flipH="1" rot="5400000">
            <a:off x="-1410016" y="1420288"/>
            <a:ext cx="6858000" cy="4037700"/>
          </a:xfrm>
          <a:prstGeom prst="rect">
            <a:avLst/>
          </a:prstGeom>
          <a:gradFill>
            <a:gsLst>
              <a:gs pos="0">
                <a:srgbClr val="000000">
                  <a:alpha val="0"/>
                </a:srgbClr>
              </a:gs>
              <a:gs pos="99000">
                <a:srgbClr val="156082">
                  <a:alpha val="45882"/>
                </a:srgbClr>
              </a:gs>
              <a:gs pos="100000">
                <a:srgbClr val="156082">
                  <a:alpha val="45882"/>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g36a1a3ad8d6_1_7"/>
          <p:cNvSpPr/>
          <p:nvPr/>
        </p:nvSpPr>
        <p:spPr>
          <a:xfrm flipH="1" rot="5400000">
            <a:off x="767983" y="3588145"/>
            <a:ext cx="2502000" cy="4037700"/>
          </a:xfrm>
          <a:prstGeom prst="rect">
            <a:avLst/>
          </a:prstGeom>
          <a:gradFill>
            <a:gsLst>
              <a:gs pos="0">
                <a:srgbClr val="156082">
                  <a:alpha val="28627"/>
                </a:srgbClr>
              </a:gs>
              <a:gs pos="2000">
                <a:srgbClr val="156082">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g36a1a3ad8d6_1_7"/>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 name="Google Shape;234;g36a1a3ad8d6_1_7"/>
          <p:cNvSpPr/>
          <p:nvPr/>
        </p:nvSpPr>
        <p:spPr>
          <a:xfrm flipH="1" rot="5400000">
            <a:off x="-1410024" y="1400012"/>
            <a:ext cx="6858000" cy="4037700"/>
          </a:xfrm>
          <a:prstGeom prst="rect">
            <a:avLst/>
          </a:prstGeom>
          <a:gradFill>
            <a:gsLst>
              <a:gs pos="0">
                <a:srgbClr val="000000">
                  <a:alpha val="0"/>
                </a:srgbClr>
              </a:gs>
              <a:gs pos="99000">
                <a:srgbClr val="43AFE2">
                  <a:alpha val="10980"/>
                </a:srgbClr>
              </a:gs>
              <a:gs pos="100000">
                <a:srgbClr val="43AFE2">
                  <a:alpha val="10980"/>
                </a:srgbClr>
              </a:gs>
            </a:gsLst>
            <a:lin ang="7200017"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g36a1a3ad8d6_1_7"/>
          <p:cNvSpPr txBox="1"/>
          <p:nvPr>
            <p:ph type="title"/>
          </p:nvPr>
        </p:nvSpPr>
        <p:spPr>
          <a:xfrm>
            <a:off x="466722" y="586855"/>
            <a:ext cx="3201300" cy="33876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1800"/>
              <a:buNone/>
            </a:pPr>
            <a:r>
              <a:rPr lang="en-GB" sz="4000">
                <a:solidFill>
                  <a:srgbClr val="FFFFFF"/>
                </a:solidFill>
              </a:rPr>
              <a:t>End Users</a:t>
            </a:r>
            <a:endParaRPr/>
          </a:p>
        </p:txBody>
      </p:sp>
      <p:sp>
        <p:nvSpPr>
          <p:cNvPr id="236" name="Google Shape;236;g36a1a3ad8d6_1_7"/>
          <p:cNvSpPr txBox="1"/>
          <p:nvPr>
            <p:ph idx="1" type="body"/>
          </p:nvPr>
        </p:nvSpPr>
        <p:spPr>
          <a:xfrm>
            <a:off x="4810259" y="649480"/>
            <a:ext cx="6555300" cy="5546100"/>
          </a:xfrm>
          <a:prstGeom prst="rect">
            <a:avLst/>
          </a:prstGeom>
          <a:noFill/>
          <a:ln>
            <a:noFill/>
          </a:ln>
        </p:spPr>
        <p:txBody>
          <a:bodyPr anchorCtr="0" anchor="ctr" bIns="45700" lIns="91425" spcFirstLastPara="1" rIns="91425" wrap="square" tIns="45700">
            <a:normAutofit/>
          </a:bodyPr>
          <a:lstStyle/>
          <a:p>
            <a:pPr indent="0" lvl="0" marL="0" rtl="0" algn="l">
              <a:spcBef>
                <a:spcPts val="1000"/>
              </a:spcBef>
              <a:spcAft>
                <a:spcPts val="0"/>
              </a:spcAft>
              <a:buSzPts val="1800"/>
              <a:buNone/>
            </a:pPr>
            <a:r>
              <a:rPr b="1" lang="en-GB" sz="2300"/>
              <a:t>Embodiment Issues and Technological Trust</a:t>
            </a:r>
            <a:endParaRPr b="1" sz="2300"/>
          </a:p>
          <a:p>
            <a:pPr indent="0" lvl="0" marL="0" rtl="0" algn="l">
              <a:lnSpc>
                <a:spcPct val="90000"/>
              </a:lnSpc>
              <a:spcBef>
                <a:spcPts val="1000"/>
              </a:spcBef>
              <a:spcAft>
                <a:spcPts val="0"/>
              </a:spcAft>
              <a:buSzPts val="1800"/>
              <a:buNone/>
            </a:pPr>
            <a:r>
              <a:t/>
            </a:r>
            <a:endParaRPr sz="2000"/>
          </a:p>
          <a:p>
            <a:pPr indent="0" lvl="0" marL="0" rtl="0" algn="l">
              <a:spcBef>
                <a:spcPts val="1000"/>
              </a:spcBef>
              <a:spcAft>
                <a:spcPts val="0"/>
              </a:spcAft>
              <a:buClr>
                <a:schemeClr val="dk1"/>
              </a:buClr>
              <a:buSzPts val="1800"/>
              <a:buFont typeface="Arial"/>
              <a:buNone/>
            </a:pPr>
            <a:r>
              <a:rPr b="1" lang="en-GB" sz="1700"/>
              <a:t>Key Concerns</a:t>
            </a:r>
            <a:endParaRPr/>
          </a:p>
          <a:p>
            <a:pPr indent="0" lvl="0" marL="0" rtl="0" algn="l">
              <a:spcBef>
                <a:spcPts val="1000"/>
              </a:spcBef>
              <a:spcAft>
                <a:spcPts val="0"/>
              </a:spcAft>
              <a:buClr>
                <a:schemeClr val="dk1"/>
              </a:buClr>
              <a:buSzPts val="1800"/>
              <a:buFont typeface="Arial"/>
              <a:buNone/>
            </a:pPr>
            <a:r>
              <a:rPr lang="en-GB" sz="1700"/>
              <a:t>Authenticity of Movement and Behavior</a:t>
            </a:r>
            <a:endParaRPr/>
          </a:p>
          <a:p>
            <a:pPr indent="0" lvl="0" marL="0" rtl="0" algn="l">
              <a:spcBef>
                <a:spcPts val="1000"/>
              </a:spcBef>
              <a:spcAft>
                <a:spcPts val="0"/>
              </a:spcAft>
              <a:buClr>
                <a:schemeClr val="dk1"/>
              </a:buClr>
              <a:buSzPts val="1800"/>
              <a:buFont typeface="Arial"/>
              <a:buNone/>
            </a:pPr>
            <a:r>
              <a:rPr lang="en-GB" sz="1700"/>
              <a:t>Generational and Cultural Resistance</a:t>
            </a:r>
            <a:endParaRPr/>
          </a:p>
          <a:p>
            <a:pPr indent="0" lvl="0" marL="0" rtl="0" algn="l">
              <a:spcBef>
                <a:spcPts val="1000"/>
              </a:spcBef>
              <a:spcAft>
                <a:spcPts val="0"/>
              </a:spcAft>
              <a:buClr>
                <a:schemeClr val="dk1"/>
              </a:buClr>
              <a:buSzPts val="1800"/>
              <a:buFont typeface="Arial"/>
              <a:buNone/>
            </a:pPr>
            <a:r>
              <a:t/>
            </a:r>
            <a:endParaRPr sz="1700"/>
          </a:p>
          <a:p>
            <a:pPr indent="0" lvl="0" marL="0" rtl="0" algn="l">
              <a:spcBef>
                <a:spcPts val="1000"/>
              </a:spcBef>
              <a:spcAft>
                <a:spcPts val="0"/>
              </a:spcAft>
              <a:buClr>
                <a:schemeClr val="dk1"/>
              </a:buClr>
              <a:buSzPts val="1800"/>
              <a:buFont typeface="Arial"/>
              <a:buNone/>
            </a:pPr>
            <a:r>
              <a:rPr b="1" lang="en-GB" sz="1700"/>
              <a:t>Opportunities</a:t>
            </a:r>
            <a:endParaRPr/>
          </a:p>
          <a:p>
            <a:pPr indent="0" lvl="0" marL="0" rtl="0" algn="l">
              <a:spcBef>
                <a:spcPts val="1000"/>
              </a:spcBef>
              <a:spcAft>
                <a:spcPts val="0"/>
              </a:spcAft>
              <a:buClr>
                <a:schemeClr val="dk1"/>
              </a:buClr>
              <a:buSzPts val="1800"/>
              <a:buFont typeface="Arial"/>
              <a:buNone/>
            </a:pPr>
            <a:r>
              <a:rPr lang="en-GB" sz="1700"/>
              <a:t>Design Iteration and Realism</a:t>
            </a:r>
            <a:endParaRPr/>
          </a:p>
          <a:p>
            <a:pPr indent="0" lvl="0" marL="0" rtl="0" algn="l">
              <a:spcBef>
                <a:spcPts val="1000"/>
              </a:spcBef>
              <a:spcAft>
                <a:spcPts val="0"/>
              </a:spcAft>
              <a:buClr>
                <a:schemeClr val="dk1"/>
              </a:buClr>
              <a:buSzPts val="1800"/>
              <a:buFont typeface="Arial"/>
              <a:buNone/>
            </a:pPr>
            <a:r>
              <a:rPr lang="en-GB" sz="1700"/>
              <a:t>Adaptive Systems That Learn</a:t>
            </a:r>
            <a:endParaRPr b="1"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g3697504a5fb_8_93"/>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eople Discussing" id="242" name="Google Shape;242;g3697504a5fb_8_93"/>
          <p:cNvPicPr preferRelativeResize="0"/>
          <p:nvPr/>
        </p:nvPicPr>
        <p:blipFill rotWithShape="1">
          <a:blip r:embed="rId3">
            <a:alphaModFix/>
          </a:blip>
          <a:srcRect b="0" l="0" r="1" t="284"/>
          <a:stretch/>
        </p:blipFill>
        <p:spPr>
          <a:xfrm>
            <a:off x="-3047" y="10"/>
            <a:ext cx="12191999" cy="6857990"/>
          </a:xfrm>
          <a:prstGeom prst="rect">
            <a:avLst/>
          </a:prstGeom>
          <a:noFill/>
          <a:ln>
            <a:noFill/>
          </a:ln>
        </p:spPr>
      </p:pic>
      <p:sp>
        <p:nvSpPr>
          <p:cNvPr id="243" name="Google Shape;243;g3697504a5fb_8_93"/>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g3697504a5fb_8_93"/>
          <p:cNvSpPr txBox="1"/>
          <p:nvPr>
            <p:ph type="ctrTitle"/>
          </p:nvPr>
        </p:nvSpPr>
        <p:spPr>
          <a:xfrm>
            <a:off x="1097280" y="325550"/>
            <a:ext cx="10058400" cy="3574778"/>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GB" sz="5200">
                <a:solidFill>
                  <a:srgbClr val="FFFFFF"/>
                </a:solidFill>
              </a:rPr>
              <a:t>Summary of Ethics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g3697504a5fb_8_1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g3697504a5fb_8_14"/>
          <p:cNvSpPr txBox="1"/>
          <p:nvPr>
            <p:ph type="title"/>
          </p:nvPr>
        </p:nvSpPr>
        <p:spPr>
          <a:xfrm>
            <a:off x="6513788" y="365125"/>
            <a:ext cx="4840010"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latin typeface="Arial"/>
                <a:ea typeface="Arial"/>
                <a:cs typeface="Arial"/>
                <a:sym typeface="Arial"/>
              </a:rPr>
              <a:t>Welfare and Behavioural Ethics</a:t>
            </a:r>
            <a:endParaRPr/>
          </a:p>
        </p:txBody>
      </p:sp>
      <p:pic>
        <p:nvPicPr>
          <p:cNvPr descr="Farmer Sitting on a Bay of Hale on a Farm With His Pet Dog (provided by Getty Images)" id="251" name="Google Shape;251;g3697504a5fb_8_14"/>
          <p:cNvPicPr preferRelativeResize="0"/>
          <p:nvPr/>
        </p:nvPicPr>
        <p:blipFill rotWithShape="1">
          <a:blip r:embed="rId3">
            <a:alphaModFix/>
          </a:blip>
          <a:srcRect b="11982" l="0" r="-2" t="0"/>
          <a:stretch/>
        </p:blipFill>
        <p:spPr>
          <a:xfrm>
            <a:off x="20" y="10"/>
            <a:ext cx="6116549" cy="6857990"/>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252" name="Google Shape;252;g3697504a5fb_8_14"/>
          <p:cNvSpPr txBox="1"/>
          <p:nvPr>
            <p:ph idx="1" type="body"/>
          </p:nvPr>
        </p:nvSpPr>
        <p:spPr>
          <a:xfrm>
            <a:off x="6513788" y="2333297"/>
            <a:ext cx="4840010" cy="38436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GB" sz="2000"/>
              <a:t>Animal Welfare:</a:t>
            </a:r>
            <a:r>
              <a:rPr i="1" lang="en-GB" sz="2000"/>
              <a:t> Risk of undetected stress and health issues in sheep</a:t>
            </a:r>
            <a:endParaRPr/>
          </a:p>
          <a:p>
            <a:pPr indent="0" lvl="0" marL="0" rtl="0" algn="l">
              <a:lnSpc>
                <a:spcPct val="90000"/>
              </a:lnSpc>
              <a:spcBef>
                <a:spcPts val="1000"/>
              </a:spcBef>
              <a:spcAft>
                <a:spcPts val="0"/>
              </a:spcAft>
              <a:buClr>
                <a:schemeClr val="dk1"/>
              </a:buClr>
              <a:buSzPts val="1100"/>
              <a:buFont typeface="Arial"/>
              <a:buNone/>
            </a:pPr>
            <a:r>
              <a:rPr b="1" lang="en-GB" sz="2000"/>
              <a:t>Companion Loss:</a:t>
            </a:r>
            <a:r>
              <a:rPr i="1" lang="en-GB" sz="2000"/>
              <a:t> Replacement of living herding dogs with machine counterparts</a:t>
            </a:r>
            <a:endParaRPr/>
          </a:p>
          <a:p>
            <a:pPr indent="0" lvl="0" marL="0" rtl="0" algn="l">
              <a:lnSpc>
                <a:spcPct val="90000"/>
              </a:lnSpc>
              <a:spcBef>
                <a:spcPts val="1000"/>
              </a:spcBef>
              <a:spcAft>
                <a:spcPts val="0"/>
              </a:spcAft>
              <a:buSzPts val="1800"/>
              <a:buNone/>
            </a:pPr>
            <a:r>
              <a:rPr b="1" lang="en-GB" sz="2000"/>
              <a:t>Farmer Well-being:</a:t>
            </a:r>
            <a:r>
              <a:rPr i="1" lang="en-GB" sz="2000"/>
              <a:t> Reduced face-to-face interactions and informal welfare checks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g3697504a5fb_8_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g3697504a5fb_8_7"/>
          <p:cNvSpPr txBox="1"/>
          <p:nvPr>
            <p:ph type="title"/>
          </p:nvPr>
        </p:nvSpPr>
        <p:spPr>
          <a:xfrm>
            <a:off x="838201" y="365125"/>
            <a:ext cx="5251316"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sz="4100">
                <a:latin typeface="Arial"/>
                <a:ea typeface="Arial"/>
                <a:cs typeface="Arial"/>
                <a:sym typeface="Arial"/>
              </a:rPr>
              <a:t>Embodyment, Responsibility &amp; Trust</a:t>
            </a:r>
            <a:endParaRPr sz="4100"/>
          </a:p>
        </p:txBody>
      </p:sp>
      <p:sp>
        <p:nvSpPr>
          <p:cNvPr id="259" name="Google Shape;259;g3697504a5fb_8_7"/>
          <p:cNvSpPr txBox="1"/>
          <p:nvPr>
            <p:ph idx="1" type="body"/>
          </p:nvPr>
        </p:nvSpPr>
        <p:spPr>
          <a:xfrm>
            <a:off x="838200" y="2333297"/>
            <a:ext cx="4619621" cy="38436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GB" sz="2000"/>
              <a:t>Embodiment Issues:</a:t>
            </a:r>
            <a:r>
              <a:rPr lang="en-GB" sz="2000"/>
              <a:t> Inability to fully mimic natural dog behaviors (e.g., “listening”)</a:t>
            </a:r>
            <a:endParaRPr/>
          </a:p>
          <a:p>
            <a:pPr indent="0" lvl="0" marL="0" rtl="0" algn="l">
              <a:lnSpc>
                <a:spcPct val="90000"/>
              </a:lnSpc>
              <a:spcBef>
                <a:spcPts val="1000"/>
              </a:spcBef>
              <a:spcAft>
                <a:spcPts val="0"/>
              </a:spcAft>
              <a:buClr>
                <a:schemeClr val="dk1"/>
              </a:buClr>
              <a:buSzPts val="1100"/>
              <a:buFont typeface="Arial"/>
              <a:buNone/>
            </a:pPr>
            <a:r>
              <a:rPr b="1" lang="en-GB" sz="2000"/>
              <a:t>Delegation of Responsibility:</a:t>
            </a:r>
            <a:r>
              <a:rPr lang="en-GB" sz="2000"/>
              <a:t> Shifting ethical and safety responsibilities to machines</a:t>
            </a:r>
            <a:endParaRPr/>
          </a:p>
          <a:p>
            <a:pPr indent="0" lvl="0" marL="0" rtl="0" algn="l">
              <a:lnSpc>
                <a:spcPct val="90000"/>
              </a:lnSpc>
              <a:spcBef>
                <a:spcPts val="1000"/>
              </a:spcBef>
              <a:spcAft>
                <a:spcPts val="0"/>
              </a:spcAft>
              <a:buClr>
                <a:schemeClr val="dk1"/>
              </a:buClr>
              <a:buSzPts val="1100"/>
              <a:buFont typeface="Arial"/>
              <a:buNone/>
            </a:pPr>
            <a:r>
              <a:rPr b="1" lang="en-GB" sz="2000"/>
              <a:t>Trust &amp; Transparency:</a:t>
            </a:r>
            <a:r>
              <a:rPr lang="en-GB" sz="2000"/>
              <a:t> Predictability vs. the risk of technology “going rogue”</a:t>
            </a:r>
            <a:endParaRPr/>
          </a:p>
          <a:p>
            <a:pPr indent="0" lvl="0" marL="0" rtl="0" algn="l">
              <a:lnSpc>
                <a:spcPct val="90000"/>
              </a:lnSpc>
              <a:spcBef>
                <a:spcPts val="1000"/>
              </a:spcBef>
              <a:spcAft>
                <a:spcPts val="0"/>
              </a:spcAft>
              <a:buSzPts val="1800"/>
              <a:buNone/>
            </a:pPr>
            <a:r>
              <a:t/>
            </a:r>
            <a:endParaRPr sz="2000"/>
          </a:p>
        </p:txBody>
      </p:sp>
      <p:pic>
        <p:nvPicPr>
          <p:cNvPr descr="File:Lamb and sheep dog at work, New Zealand.jpg - Wikimedia Commons" id="260" name="Google Shape;260;g3697504a5fb_8_7"/>
          <p:cNvPicPr preferRelativeResize="0"/>
          <p:nvPr/>
        </p:nvPicPr>
        <p:blipFill rotWithShape="1">
          <a:blip r:embed="rId3">
            <a:alphaModFix/>
          </a:blip>
          <a:srcRect b="1" l="6036" r="33102" t="0"/>
          <a:stretch/>
        </p:blipFill>
        <p:spPr>
          <a:xfrm>
            <a:off x="6229215" y="10"/>
            <a:ext cx="5962785"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697504a5fb_8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latin typeface="Arial"/>
                <a:ea typeface="Arial"/>
                <a:cs typeface="Arial"/>
                <a:sym typeface="Arial"/>
              </a:rPr>
              <a:t>Economic and Cost Implications</a:t>
            </a:r>
            <a:endParaRPr/>
          </a:p>
        </p:txBody>
      </p:sp>
      <p:pic>
        <p:nvPicPr>
          <p:cNvPr id="266" name="Google Shape;266;g3697504a5fb_8_21" title="William_Heath_Robinson_Inventions_-_Page_034.png"/>
          <p:cNvPicPr preferRelativeResize="0"/>
          <p:nvPr/>
        </p:nvPicPr>
        <p:blipFill rotWithShape="1">
          <a:blip r:embed="rId3">
            <a:alphaModFix/>
          </a:blip>
          <a:srcRect b="10104" l="4942" r="0" t="0"/>
          <a:stretch/>
        </p:blipFill>
        <p:spPr>
          <a:xfrm>
            <a:off x="8481050" y="1690825"/>
            <a:ext cx="3496525" cy="4717598"/>
          </a:xfrm>
          <a:prstGeom prst="rect">
            <a:avLst/>
          </a:prstGeom>
          <a:noFill/>
          <a:ln>
            <a:noFill/>
          </a:ln>
        </p:spPr>
      </p:pic>
      <p:sp>
        <p:nvSpPr>
          <p:cNvPr id="267" name="Google Shape;267;g3697504a5fb_8_21"/>
          <p:cNvSpPr txBox="1"/>
          <p:nvPr/>
        </p:nvSpPr>
        <p:spPr>
          <a:xfrm>
            <a:off x="6819900" y="6408425"/>
            <a:ext cx="5052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none" cap="none" strike="noStrike">
                <a:solidFill>
                  <a:schemeClr val="dk1"/>
                </a:solidFill>
                <a:latin typeface="Arial"/>
                <a:ea typeface="Arial"/>
                <a:cs typeface="Arial"/>
                <a:sym typeface="Arial"/>
              </a:rPr>
              <a:t>https://en.wikipedia.org/wiki/W._Heath_Robinson</a:t>
            </a:r>
            <a:endParaRPr b="0" i="0" sz="1700" u="none" cap="none" strike="noStrike">
              <a:solidFill>
                <a:schemeClr val="dk1"/>
              </a:solidFill>
              <a:latin typeface="Arial"/>
              <a:ea typeface="Arial"/>
              <a:cs typeface="Arial"/>
              <a:sym typeface="Arial"/>
            </a:endParaRPr>
          </a:p>
        </p:txBody>
      </p:sp>
      <p:grpSp>
        <p:nvGrpSpPr>
          <p:cNvPr id="268" name="Google Shape;268;g3697504a5fb_8_21"/>
          <p:cNvGrpSpPr/>
          <p:nvPr/>
        </p:nvGrpSpPr>
        <p:grpSpPr>
          <a:xfrm>
            <a:off x="838200" y="2216150"/>
            <a:ext cx="7261800" cy="3039750"/>
            <a:chOff x="0" y="390525"/>
            <a:chExt cx="7261800" cy="3039750"/>
          </a:xfrm>
        </p:grpSpPr>
        <p:sp>
          <p:nvSpPr>
            <p:cNvPr id="269" name="Google Shape;269;g3697504a5fb_8_21"/>
            <p:cNvSpPr/>
            <p:nvPr/>
          </p:nvSpPr>
          <p:spPr>
            <a:xfrm>
              <a:off x="0" y="390525"/>
              <a:ext cx="7261800" cy="96525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697504a5fb_8_21"/>
            <p:cNvSpPr txBox="1"/>
            <p:nvPr/>
          </p:nvSpPr>
          <p:spPr>
            <a:xfrm>
              <a:off x="47120" y="437645"/>
              <a:ext cx="7167560" cy="871010"/>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rgbClr val="000000"/>
                </a:buClr>
                <a:buSzPts val="2500"/>
                <a:buFont typeface="Arial"/>
                <a:buNone/>
              </a:pPr>
              <a:r>
                <a:rPr b="1" i="0" lang="en-GB" sz="2500" u="none" cap="none" strike="noStrike">
                  <a:solidFill>
                    <a:schemeClr val="lt1"/>
                  </a:solidFill>
                  <a:latin typeface="Arial"/>
                  <a:ea typeface="Arial"/>
                  <a:cs typeface="Arial"/>
                  <a:sym typeface="Arial"/>
                </a:rPr>
                <a:t>Dependency on Maintenance:</a:t>
              </a:r>
              <a:r>
                <a:rPr b="0" i="0" lang="en-GB" sz="2500" u="none" cap="none" strike="noStrike">
                  <a:solidFill>
                    <a:schemeClr val="lt1"/>
                  </a:solidFill>
                  <a:latin typeface="Arial"/>
                  <a:ea typeface="Arial"/>
                  <a:cs typeface="Arial"/>
                  <a:sym typeface="Arial"/>
                </a:rPr>
                <a:t> Complexity may lead to long-term reliance on external support</a:t>
              </a:r>
              <a:endParaRPr b="0" i="0" sz="2500" u="none" cap="none" strike="noStrike">
                <a:solidFill>
                  <a:schemeClr val="lt1"/>
                </a:solidFill>
                <a:latin typeface="Arial"/>
                <a:ea typeface="Arial"/>
                <a:cs typeface="Arial"/>
                <a:sym typeface="Arial"/>
              </a:endParaRPr>
            </a:p>
          </p:txBody>
        </p:sp>
        <p:sp>
          <p:nvSpPr>
            <p:cNvPr id="271" name="Google Shape;271;g3697504a5fb_8_21"/>
            <p:cNvSpPr/>
            <p:nvPr/>
          </p:nvSpPr>
          <p:spPr>
            <a:xfrm>
              <a:off x="0" y="1427775"/>
              <a:ext cx="7261800" cy="96525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697504a5fb_8_21"/>
            <p:cNvSpPr txBox="1"/>
            <p:nvPr/>
          </p:nvSpPr>
          <p:spPr>
            <a:xfrm>
              <a:off x="47120" y="1474895"/>
              <a:ext cx="7167560" cy="871010"/>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rgbClr val="000000"/>
                </a:buClr>
                <a:buSzPts val="2500"/>
                <a:buFont typeface="Arial"/>
                <a:buNone/>
              </a:pPr>
              <a:r>
                <a:rPr b="1" i="0" lang="en-GB" sz="2500" u="none" cap="none" strike="noStrike">
                  <a:solidFill>
                    <a:schemeClr val="lt1"/>
                  </a:solidFill>
                  <a:latin typeface="Arial"/>
                  <a:ea typeface="Arial"/>
                  <a:cs typeface="Arial"/>
                  <a:sym typeface="Arial"/>
                </a:rPr>
                <a:t>Scale Dilemma:</a:t>
              </a:r>
              <a:r>
                <a:rPr b="0" i="0" lang="en-GB" sz="2500" u="none" cap="none" strike="noStrike">
                  <a:solidFill>
                    <a:schemeClr val="lt1"/>
                  </a:solidFill>
                  <a:latin typeface="Arial"/>
                  <a:ea typeface="Arial"/>
                  <a:cs typeface="Arial"/>
                  <a:sym typeface="Arial"/>
                </a:rPr>
                <a:t> “Too big for hobbyists, too small for large-scale”</a:t>
              </a:r>
              <a:endParaRPr b="0" i="0" sz="2500" u="none" cap="none" strike="noStrike">
                <a:solidFill>
                  <a:schemeClr val="lt1"/>
                </a:solidFill>
                <a:latin typeface="Arial"/>
                <a:ea typeface="Arial"/>
                <a:cs typeface="Arial"/>
                <a:sym typeface="Arial"/>
              </a:endParaRPr>
            </a:p>
          </p:txBody>
        </p:sp>
        <p:sp>
          <p:nvSpPr>
            <p:cNvPr id="273" name="Google Shape;273;g3697504a5fb_8_21"/>
            <p:cNvSpPr/>
            <p:nvPr/>
          </p:nvSpPr>
          <p:spPr>
            <a:xfrm>
              <a:off x="0" y="2465025"/>
              <a:ext cx="7261800" cy="965250"/>
            </a:xfrm>
            <a:prstGeom prst="roundRect">
              <a:avLst>
                <a:gd fmla="val 16667" name="adj"/>
              </a:avLst>
            </a:prstGeom>
            <a:solidFill>
              <a:srgbClr val="12608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697504a5fb_8_21"/>
            <p:cNvSpPr txBox="1"/>
            <p:nvPr/>
          </p:nvSpPr>
          <p:spPr>
            <a:xfrm>
              <a:off x="47120" y="2512145"/>
              <a:ext cx="7167560" cy="871010"/>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rgbClr val="000000"/>
                </a:buClr>
                <a:buSzPts val="2500"/>
                <a:buFont typeface="Arial"/>
                <a:buNone/>
              </a:pPr>
              <a:r>
                <a:rPr b="1" i="0" lang="en-GB" sz="2500" u="none" cap="none" strike="noStrike">
                  <a:solidFill>
                    <a:schemeClr val="lt1"/>
                  </a:solidFill>
                  <a:latin typeface="Arial"/>
                  <a:ea typeface="Arial"/>
                  <a:cs typeface="Arial"/>
                  <a:sym typeface="Arial"/>
                </a:rPr>
                <a:t>Investment Risks:</a:t>
              </a:r>
              <a:r>
                <a:rPr b="0" i="0" lang="en-GB" sz="2500" u="none" cap="none" strike="noStrike">
                  <a:solidFill>
                    <a:schemeClr val="lt1"/>
                  </a:solidFill>
                  <a:latin typeface="Arial"/>
                  <a:ea typeface="Arial"/>
                  <a:cs typeface="Arial"/>
                  <a:sym typeface="Arial"/>
                </a:rPr>
                <a:t> High cost with uncertain return on technology value</a:t>
              </a:r>
              <a:endParaRPr b="0" i="0" sz="2500" u="none" cap="none" strike="noStrike">
                <a:solidFill>
                  <a:schemeClr val="lt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g3697504a5fb_8_5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Graphs And Numbers" id="280" name="Google Shape;280;g3697504a5fb_8_51"/>
          <p:cNvPicPr preferRelativeResize="0"/>
          <p:nvPr/>
        </p:nvPicPr>
        <p:blipFill rotWithShape="1">
          <a:blip r:embed="rId3">
            <a:alphaModFix/>
          </a:blip>
          <a:srcRect b="0" l="0" r="1" t="284"/>
          <a:stretch/>
        </p:blipFill>
        <p:spPr>
          <a:xfrm>
            <a:off x="-3047" y="10"/>
            <a:ext cx="12191999" cy="6857990"/>
          </a:xfrm>
          <a:prstGeom prst="rect">
            <a:avLst/>
          </a:prstGeom>
          <a:noFill/>
          <a:ln>
            <a:noFill/>
          </a:ln>
        </p:spPr>
      </p:pic>
      <p:sp>
        <p:nvSpPr>
          <p:cNvPr id="281" name="Google Shape;281;g3697504a5fb_8_51"/>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g3697504a5fb_8_51"/>
          <p:cNvSpPr txBox="1"/>
          <p:nvPr>
            <p:ph type="ctrTitle"/>
          </p:nvPr>
        </p:nvSpPr>
        <p:spPr>
          <a:xfrm>
            <a:off x="1097280" y="325550"/>
            <a:ext cx="10058400" cy="3574778"/>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GB" sz="5200">
                <a:solidFill>
                  <a:srgbClr val="FFFFFF"/>
                </a:solidFill>
              </a:rPr>
              <a:t>Economic Analysis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g36977385d73_0_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Lamb on grass" id="94" name="Google Shape;94;g36977385d73_0_42"/>
          <p:cNvPicPr preferRelativeResize="0"/>
          <p:nvPr/>
        </p:nvPicPr>
        <p:blipFill rotWithShape="1">
          <a:blip r:embed="rId3">
            <a:alphaModFix/>
          </a:blip>
          <a:srcRect b="-1" l="23374" r="17360" t="0"/>
          <a:stretch/>
        </p:blipFill>
        <p:spPr>
          <a:xfrm>
            <a:off x="6103027" y="10"/>
            <a:ext cx="6088971" cy="6857990"/>
          </a:xfrm>
          <a:prstGeom prst="rect">
            <a:avLst/>
          </a:prstGeom>
          <a:noFill/>
          <a:ln>
            <a:noFill/>
          </a:ln>
        </p:spPr>
      </p:pic>
      <p:sp>
        <p:nvSpPr>
          <p:cNvPr id="95" name="Google Shape;95;g36977385d73_0_42"/>
          <p:cNvSpPr/>
          <p:nvPr/>
        </p:nvSpPr>
        <p:spPr>
          <a:xfrm>
            <a:off x="0" y="0"/>
            <a:ext cx="6103025" cy="68580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g36977385d73_0_42"/>
          <p:cNvSpPr/>
          <p:nvPr/>
        </p:nvSpPr>
        <p:spPr>
          <a:xfrm>
            <a:off x="0" y="0"/>
            <a:ext cx="6103025" cy="2285995"/>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g36977385d73_0_42"/>
          <p:cNvSpPr txBox="1"/>
          <p:nvPr>
            <p:ph type="ctrTitle"/>
          </p:nvPr>
        </p:nvSpPr>
        <p:spPr>
          <a:xfrm>
            <a:off x="761801" y="328512"/>
            <a:ext cx="4778387" cy="16289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000"/>
              <a:buNone/>
            </a:pPr>
            <a:r>
              <a:rPr lang="en-GB" sz="4000">
                <a:solidFill>
                  <a:schemeClr val="dk1"/>
                </a:solidFill>
                <a:latin typeface="Arial"/>
                <a:ea typeface="Arial"/>
                <a:cs typeface="Arial"/>
                <a:sym typeface="Arial"/>
              </a:rPr>
              <a:t>Introduction</a:t>
            </a:r>
            <a:endParaRPr/>
          </a:p>
        </p:txBody>
      </p:sp>
      <p:sp>
        <p:nvSpPr>
          <p:cNvPr id="98" name="Google Shape;98;g36977385d73_0_42"/>
          <p:cNvSpPr txBox="1"/>
          <p:nvPr/>
        </p:nvSpPr>
        <p:spPr>
          <a:xfrm>
            <a:off x="761801" y="2884929"/>
            <a:ext cx="4659756" cy="3374137"/>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None/>
            </a:pPr>
            <a:r>
              <a:rPr b="1" i="0" lang="en-GB" sz="1700" u="none" cap="none" strike="noStrike">
                <a:solidFill>
                  <a:schemeClr val="dk1"/>
                </a:solidFill>
                <a:latin typeface="Arial"/>
                <a:ea typeface="Arial"/>
                <a:cs typeface="Arial"/>
                <a:sym typeface="Arial"/>
              </a:rPr>
              <a:t>Ethical Analysis</a:t>
            </a:r>
            <a:endParaRPr/>
          </a:p>
          <a:p>
            <a:pPr indent="0" lvl="0" marL="0" marR="0" rtl="0" algn="l">
              <a:lnSpc>
                <a:spcPct val="90000"/>
              </a:lnSpc>
              <a:spcBef>
                <a:spcPts val="600"/>
              </a:spcBef>
              <a:spcAft>
                <a:spcPts val="0"/>
              </a:spcAft>
              <a:buNone/>
            </a:pPr>
            <a:r>
              <a:rPr b="0" i="0" lang="en-GB" sz="1700" u="none" cap="none" strike="noStrike">
                <a:solidFill>
                  <a:schemeClr val="dk1"/>
                </a:solidFill>
                <a:latin typeface="Arial"/>
                <a:ea typeface="Arial"/>
                <a:cs typeface="Arial"/>
                <a:sym typeface="Arial"/>
              </a:rPr>
              <a:t>Who did we talk to?</a:t>
            </a:r>
            <a:endParaRPr/>
          </a:p>
          <a:p>
            <a:pPr indent="-228600" lvl="0" marL="457200" marR="0" rtl="0" algn="l">
              <a:lnSpc>
                <a:spcPct val="90000"/>
              </a:lnSpc>
              <a:spcBef>
                <a:spcPts val="600"/>
              </a:spcBef>
              <a:spcAft>
                <a:spcPts val="0"/>
              </a:spcAft>
              <a:buClr>
                <a:schemeClr val="dk1"/>
              </a:buClr>
              <a:buSzPts val="2800"/>
              <a:buFont typeface="Arial"/>
              <a:buChar char="•"/>
            </a:pPr>
            <a:r>
              <a:rPr b="0" i="0" lang="en-GB" sz="1700" u="none" cap="none" strike="noStrike">
                <a:solidFill>
                  <a:schemeClr val="dk1"/>
                </a:solidFill>
                <a:latin typeface="Arial"/>
                <a:ea typeface="Arial"/>
                <a:cs typeface="Arial"/>
                <a:sym typeface="Arial"/>
              </a:rPr>
              <a:t>Sheep farmers</a:t>
            </a:r>
            <a:endParaRPr/>
          </a:p>
          <a:p>
            <a:pPr indent="-228600" lvl="0" marL="457200" marR="0" rtl="0" algn="l">
              <a:lnSpc>
                <a:spcPct val="90000"/>
              </a:lnSpc>
              <a:spcBef>
                <a:spcPts val="600"/>
              </a:spcBef>
              <a:spcAft>
                <a:spcPts val="0"/>
              </a:spcAft>
              <a:buClr>
                <a:schemeClr val="dk1"/>
              </a:buClr>
              <a:buSzPts val="2800"/>
              <a:buFont typeface="Arial"/>
              <a:buChar char="•"/>
            </a:pPr>
            <a:r>
              <a:rPr b="0" i="0" lang="en-GB" sz="1700" u="none" cap="none" strike="noStrike">
                <a:solidFill>
                  <a:schemeClr val="dk1"/>
                </a:solidFill>
                <a:latin typeface="Arial"/>
                <a:ea typeface="Arial"/>
                <a:cs typeface="Arial"/>
                <a:sym typeface="Arial"/>
              </a:rPr>
              <a:t>Dog trainer and technologists</a:t>
            </a:r>
            <a:endParaRPr/>
          </a:p>
          <a:p>
            <a:pPr indent="-228600" lvl="0" marL="457200" marR="0" rtl="0" algn="l">
              <a:lnSpc>
                <a:spcPct val="90000"/>
              </a:lnSpc>
              <a:spcBef>
                <a:spcPts val="600"/>
              </a:spcBef>
              <a:spcAft>
                <a:spcPts val="0"/>
              </a:spcAft>
              <a:buClr>
                <a:schemeClr val="dk1"/>
              </a:buClr>
              <a:buSzPts val="2800"/>
              <a:buFont typeface="Arial"/>
              <a:buChar char="•"/>
            </a:pPr>
            <a:r>
              <a:rPr b="0" i="0" lang="en-GB" sz="1700" u="none" cap="none" strike="noStrike">
                <a:solidFill>
                  <a:schemeClr val="dk1"/>
                </a:solidFill>
                <a:latin typeface="Arial"/>
                <a:ea typeface="Arial"/>
                <a:cs typeface="Arial"/>
                <a:sym typeface="Arial"/>
              </a:rPr>
              <a:t>Animal behaviourist</a:t>
            </a:r>
            <a:endParaRPr/>
          </a:p>
          <a:p>
            <a:pPr indent="0" lvl="0" marL="0" marR="0" rtl="0" algn="l">
              <a:lnSpc>
                <a:spcPct val="90000"/>
              </a:lnSpc>
              <a:spcBef>
                <a:spcPts val="600"/>
              </a:spcBef>
              <a:spcAft>
                <a:spcPts val="0"/>
              </a:spcAft>
              <a:buNone/>
            </a:pPr>
            <a:r>
              <a:rPr b="1" i="0" lang="en-GB" sz="1700" u="none" cap="none" strike="noStrike">
                <a:solidFill>
                  <a:schemeClr val="dk1"/>
                </a:solidFill>
                <a:latin typeface="Arial"/>
                <a:ea typeface="Arial"/>
                <a:cs typeface="Arial"/>
                <a:sym typeface="Arial"/>
              </a:rPr>
              <a:t>What did it show?</a:t>
            </a:r>
            <a:endParaRPr/>
          </a:p>
          <a:p>
            <a:pPr indent="0" lvl="0" marL="0" marR="0" rtl="0" algn="l">
              <a:lnSpc>
                <a:spcPct val="90000"/>
              </a:lnSpc>
              <a:spcBef>
                <a:spcPts val="600"/>
              </a:spcBef>
              <a:spcAft>
                <a:spcPts val="0"/>
              </a:spcAft>
              <a:buNone/>
            </a:pPr>
            <a:r>
              <a:rPr b="1" i="0" lang="en-GB" sz="1700" u="none" cap="none" strike="noStrike">
                <a:solidFill>
                  <a:schemeClr val="dk1"/>
                </a:solidFill>
                <a:latin typeface="Arial"/>
                <a:ea typeface="Arial"/>
                <a:cs typeface="Arial"/>
                <a:sym typeface="Arial"/>
              </a:rPr>
              <a:t>What’s this going to cost?</a:t>
            </a:r>
            <a:endParaRPr/>
          </a:p>
          <a:p>
            <a:pPr indent="0" lvl="0" marL="0" marR="0" rtl="0" algn="l">
              <a:lnSpc>
                <a:spcPct val="90000"/>
              </a:lnSpc>
              <a:spcBef>
                <a:spcPts val="600"/>
              </a:spcBef>
              <a:spcAft>
                <a:spcPts val="0"/>
              </a:spcAft>
              <a:buNone/>
            </a:pPr>
            <a:r>
              <a:rPr b="1" i="0" lang="en-GB" sz="1700" u="none" cap="none" strike="noStrike">
                <a:solidFill>
                  <a:schemeClr val="dk1"/>
                </a:solidFill>
                <a:latin typeface="Arial"/>
                <a:ea typeface="Arial"/>
                <a:cs typeface="Arial"/>
                <a:sym typeface="Arial"/>
              </a:rPr>
              <a:t>Economic Analysis</a:t>
            </a:r>
            <a:endParaRPr/>
          </a:p>
          <a:p>
            <a:pPr indent="0" lvl="0" marL="0" marR="0" rtl="0" algn="l">
              <a:lnSpc>
                <a:spcPct val="90000"/>
              </a:lnSpc>
              <a:spcBef>
                <a:spcPts val="600"/>
              </a:spcBef>
              <a:spcAft>
                <a:spcPts val="0"/>
              </a:spcAft>
              <a:buNone/>
            </a:pPr>
            <a:r>
              <a:rPr b="1" i="0" lang="en-GB" sz="1700" u="none" cap="none" strike="noStrike">
                <a:solidFill>
                  <a:schemeClr val="dk1"/>
                </a:solidFill>
                <a:latin typeface="Arial"/>
                <a:ea typeface="Arial"/>
                <a:cs typeface="Arial"/>
                <a:sym typeface="Arial"/>
              </a:rPr>
              <a:t>Conclusion</a:t>
            </a:r>
            <a:endParaRPr/>
          </a:p>
          <a:p>
            <a:pPr indent="0" lvl="0" marL="0" marR="0" rtl="0" algn="l">
              <a:lnSpc>
                <a:spcPct val="90000"/>
              </a:lnSpc>
              <a:spcBef>
                <a:spcPts val="600"/>
              </a:spcBef>
              <a:spcAft>
                <a:spcPts val="600"/>
              </a:spcAft>
              <a:buNone/>
            </a:pPr>
            <a:r>
              <a:rPr b="1" i="0" lang="en-GB" sz="1700" u="none" cap="none" strike="noStrike">
                <a:solidFill>
                  <a:schemeClr val="dk1"/>
                </a:solidFill>
                <a:latin typeface="Arial"/>
                <a:ea typeface="Arial"/>
                <a:cs typeface="Arial"/>
                <a:sym typeface="Arial"/>
              </a:rPr>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6a18282920_5_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t/>
            </a:r>
            <a:endParaRPr/>
          </a:p>
        </p:txBody>
      </p:sp>
      <p:sp>
        <p:nvSpPr>
          <p:cNvPr id="288" name="Google Shape;288;g36a18282920_5_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t/>
            </a:r>
            <a:endParaRPr/>
          </a:p>
        </p:txBody>
      </p:sp>
      <p:pic>
        <p:nvPicPr>
          <p:cNvPr id="289" name="Google Shape;289;g36a18282920_5_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g36977385d73_0_21"/>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g36977385d73_0_21"/>
          <p:cNvSpPr txBox="1"/>
          <p:nvPr>
            <p:ph type="title"/>
          </p:nvPr>
        </p:nvSpPr>
        <p:spPr>
          <a:xfrm>
            <a:off x="838200" y="459863"/>
            <a:ext cx="10515600" cy="100459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GB" sz="3400">
                <a:solidFill>
                  <a:srgbClr val="FFFFFF"/>
                </a:solidFill>
                <a:latin typeface="Arial"/>
                <a:ea typeface="Arial"/>
                <a:cs typeface="Arial"/>
                <a:sym typeface="Arial"/>
              </a:rPr>
              <a:t>What is the main focal point in economic analysis?</a:t>
            </a:r>
            <a:endParaRPr/>
          </a:p>
        </p:txBody>
      </p:sp>
      <p:sp>
        <p:nvSpPr>
          <p:cNvPr id="296" name="Google Shape;296;g36977385d73_0_21"/>
          <p:cNvSpPr/>
          <p:nvPr/>
        </p:nvSpPr>
        <p:spPr>
          <a:xfrm>
            <a:off x="579496" y="1587970"/>
            <a:ext cx="11033008" cy="4768380"/>
          </a:xfrm>
          <a:prstGeom prst="roundRect">
            <a:avLst>
              <a:gd fmla="val 3174" name="adj"/>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97" name="Google Shape;297;g36977385d73_0_21"/>
          <p:cNvGrpSpPr/>
          <p:nvPr/>
        </p:nvGrpSpPr>
        <p:grpSpPr>
          <a:xfrm>
            <a:off x="1050535" y="2270801"/>
            <a:ext cx="10090929" cy="3411557"/>
            <a:chOff x="212335" y="469890"/>
            <a:chExt cx="10090929" cy="3411557"/>
          </a:xfrm>
        </p:grpSpPr>
        <p:sp>
          <p:nvSpPr>
            <p:cNvPr id="298" name="Google Shape;298;g36977385d73_0_21"/>
            <p:cNvSpPr/>
            <p:nvPr/>
          </p:nvSpPr>
          <p:spPr>
            <a:xfrm>
              <a:off x="212335" y="469890"/>
              <a:ext cx="1335915" cy="1335915"/>
            </a:xfrm>
            <a:prstGeom prst="ellipse">
              <a:avLst/>
            </a:prstGeom>
            <a:solidFill>
              <a:srgbClr val="E97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6977385d73_0_21"/>
            <p:cNvSpPr/>
            <p:nvPr/>
          </p:nvSpPr>
          <p:spPr>
            <a:xfrm>
              <a:off x="492877" y="750432"/>
              <a:ext cx="774830" cy="77483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6977385d73_0_21"/>
            <p:cNvSpPr/>
            <p:nvPr/>
          </p:nvSpPr>
          <p:spPr>
            <a:xfrm>
              <a:off x="1834517" y="469890"/>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6977385d73_0_21"/>
            <p:cNvSpPr txBox="1"/>
            <p:nvPr/>
          </p:nvSpPr>
          <p:spPr>
            <a:xfrm>
              <a:off x="1834517" y="469890"/>
              <a:ext cx="3148942" cy="1335915"/>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Initial price comparison, running-cost comparison, maint. Vet bills…</a:t>
              </a:r>
              <a:endParaRPr b="0" i="0" sz="2000" u="none" cap="none" strike="noStrike">
                <a:solidFill>
                  <a:srgbClr val="000000"/>
                </a:solidFill>
                <a:latin typeface="Arial"/>
                <a:ea typeface="Arial"/>
                <a:cs typeface="Arial"/>
                <a:sym typeface="Arial"/>
              </a:endParaRPr>
            </a:p>
          </p:txBody>
        </p:sp>
        <p:sp>
          <p:nvSpPr>
            <p:cNvPr id="302" name="Google Shape;302;g36977385d73_0_21"/>
            <p:cNvSpPr/>
            <p:nvPr/>
          </p:nvSpPr>
          <p:spPr>
            <a:xfrm>
              <a:off x="5532139" y="469890"/>
              <a:ext cx="1335915" cy="1335915"/>
            </a:xfrm>
            <a:prstGeom prst="ellipse">
              <a:avLst/>
            </a:prstGeom>
            <a:solidFill>
              <a:srgbClr val="176B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6977385d73_0_21"/>
            <p:cNvSpPr/>
            <p:nvPr/>
          </p:nvSpPr>
          <p:spPr>
            <a:xfrm>
              <a:off x="5812681" y="750432"/>
              <a:ext cx="774830" cy="77483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6977385d73_0_21"/>
            <p:cNvSpPr/>
            <p:nvPr/>
          </p:nvSpPr>
          <p:spPr>
            <a:xfrm>
              <a:off x="7154322" y="469890"/>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36977385d73_0_21"/>
            <p:cNvSpPr txBox="1"/>
            <p:nvPr/>
          </p:nvSpPr>
          <p:spPr>
            <a:xfrm>
              <a:off x="7154322" y="469890"/>
              <a:ext cx="3148942" cy="1335915"/>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I mainly focused on meat production in relation to mode of herding and stress induced on the flock.</a:t>
              </a:r>
              <a:endParaRPr b="0" i="0" sz="2000" u="none" cap="none" strike="noStrike">
                <a:solidFill>
                  <a:srgbClr val="000000"/>
                </a:solidFill>
                <a:latin typeface="Arial"/>
                <a:ea typeface="Arial"/>
                <a:cs typeface="Arial"/>
                <a:sym typeface="Arial"/>
              </a:endParaRPr>
            </a:p>
          </p:txBody>
        </p:sp>
        <p:sp>
          <p:nvSpPr>
            <p:cNvPr id="306" name="Google Shape;306;g36977385d73_0_21"/>
            <p:cNvSpPr/>
            <p:nvPr/>
          </p:nvSpPr>
          <p:spPr>
            <a:xfrm>
              <a:off x="212335" y="2545532"/>
              <a:ext cx="1335915" cy="1335915"/>
            </a:xfrm>
            <a:prstGeom prst="ellipse">
              <a:avLst/>
            </a:prstGeom>
            <a:solidFill>
              <a:srgbClr val="0C9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6977385d73_0_21"/>
            <p:cNvSpPr/>
            <p:nvPr/>
          </p:nvSpPr>
          <p:spPr>
            <a:xfrm>
              <a:off x="492877" y="2826074"/>
              <a:ext cx="774830" cy="77483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6977385d73_0_21"/>
            <p:cNvSpPr/>
            <p:nvPr/>
          </p:nvSpPr>
          <p:spPr>
            <a:xfrm>
              <a:off x="1834517" y="2545532"/>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6977385d73_0_21"/>
            <p:cNvSpPr txBox="1"/>
            <p:nvPr/>
          </p:nvSpPr>
          <p:spPr>
            <a:xfrm>
              <a:off x="1834517" y="2545532"/>
              <a:ext cx="3148942" cy="1335915"/>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Functional efficiency as a metric of time through the different modalities.</a:t>
              </a:r>
              <a:endParaRPr b="0" i="0" sz="2000" u="none" cap="none" strike="noStrike">
                <a:solidFill>
                  <a:srgbClr val="000000"/>
                </a:solidFill>
                <a:latin typeface="Arial"/>
                <a:ea typeface="Arial"/>
                <a:cs typeface="Arial"/>
                <a:sym typeface="Arial"/>
              </a:endParaRPr>
            </a:p>
          </p:txBody>
        </p:sp>
        <p:sp>
          <p:nvSpPr>
            <p:cNvPr id="310" name="Google Shape;310;g36977385d73_0_21"/>
            <p:cNvSpPr/>
            <p:nvPr/>
          </p:nvSpPr>
          <p:spPr>
            <a:xfrm>
              <a:off x="5532139" y="2545532"/>
              <a:ext cx="1335915" cy="1335915"/>
            </a:xfrm>
            <a:prstGeom prst="ellipse">
              <a:avLst/>
            </a:prstGeom>
            <a:solidFill>
              <a:srgbClr val="A02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6977385d73_0_21"/>
            <p:cNvSpPr/>
            <p:nvPr/>
          </p:nvSpPr>
          <p:spPr>
            <a:xfrm>
              <a:off x="5812681" y="2826074"/>
              <a:ext cx="774830" cy="77483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6977385d73_0_21"/>
            <p:cNvSpPr/>
            <p:nvPr/>
          </p:nvSpPr>
          <p:spPr>
            <a:xfrm>
              <a:off x="7154322" y="2545532"/>
              <a:ext cx="3148942" cy="133591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6977385d73_0_21"/>
            <p:cNvSpPr txBox="1"/>
            <p:nvPr/>
          </p:nvSpPr>
          <p:spPr>
            <a:xfrm>
              <a:off x="7154322" y="2545532"/>
              <a:ext cx="3148942" cy="1335915"/>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End-point meat production estimate to assess the viability of symbiosis of Dog + X tool (may cause elevated levels of stress).</a:t>
              </a:r>
              <a:endParaRPr b="0" i="0" sz="20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g3697504a5fb_9_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9" name="Google Shape;319;g3697504a5fb_9_7"/>
          <p:cNvSpPr txBox="1"/>
          <p:nvPr>
            <p:ph type="title"/>
          </p:nvPr>
        </p:nvSpPr>
        <p:spPr>
          <a:xfrm>
            <a:off x="630936" y="639520"/>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GB" sz="2600">
                <a:solidFill>
                  <a:schemeClr val="dk1"/>
                </a:solidFill>
                <a:latin typeface="Arial"/>
                <a:ea typeface="Arial"/>
                <a:cs typeface="Arial"/>
                <a:sym typeface="Arial"/>
              </a:rPr>
              <a:t>Efficiency of the herding style through the life-span of a collie.</a:t>
            </a:r>
            <a:endParaRPr/>
          </a:p>
        </p:txBody>
      </p:sp>
      <p:sp>
        <p:nvSpPr>
          <p:cNvPr id="320" name="Google Shape;320;g3697504a5fb_9_7"/>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1" name="Google Shape;321;g3697504a5fb_9_7"/>
          <p:cNvSpPr txBox="1"/>
          <p:nvPr/>
        </p:nvSpPr>
        <p:spPr>
          <a:xfrm>
            <a:off x="630936" y="2807208"/>
            <a:ext cx="342900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900"/>
              <a:buFont typeface="Arial"/>
              <a:buChar char="•"/>
            </a:pPr>
            <a:r>
              <a:rPr b="0" i="0" lang="en-GB" sz="1900" u="none" cap="none" strike="noStrike">
                <a:solidFill>
                  <a:schemeClr val="dk1"/>
                </a:solidFill>
                <a:latin typeface="Arial"/>
                <a:ea typeface="Arial"/>
                <a:cs typeface="Arial"/>
                <a:sym typeface="Arial"/>
              </a:rPr>
              <a:t>Expected increases in efficiency via development.</a:t>
            </a:r>
            <a:endParaRPr/>
          </a:p>
          <a:p>
            <a:pPr indent="0" lvl="0" marL="0" marR="0" rtl="0" algn="l">
              <a:lnSpc>
                <a:spcPct val="90000"/>
              </a:lnSpc>
              <a:spcBef>
                <a:spcPts val="600"/>
              </a:spcBef>
              <a:spcAft>
                <a:spcPts val="0"/>
              </a:spcAft>
              <a:buClr>
                <a:srgbClr val="000000"/>
              </a:buClr>
              <a:buSzPts val="1900"/>
              <a:buFont typeface="Arial"/>
              <a:buChar char="•"/>
            </a:pPr>
            <a:r>
              <a:rPr b="0" i="0" lang="en-GB" sz="1900" u="none" cap="none" strike="noStrike">
                <a:solidFill>
                  <a:schemeClr val="dk1"/>
                </a:solidFill>
                <a:latin typeface="Arial"/>
                <a:ea typeface="Arial"/>
                <a:cs typeface="Arial"/>
                <a:sym typeface="Arial"/>
              </a:rPr>
              <a:t>Also possible decreases via habituation.</a:t>
            </a:r>
            <a:endParaRPr/>
          </a:p>
          <a:p>
            <a:pPr indent="120650" lvl="0" marL="0" marR="0" rtl="0" algn="l">
              <a:lnSpc>
                <a:spcPct val="9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120650" lvl="0" marL="0" marR="0" rtl="0" algn="l">
              <a:lnSpc>
                <a:spcPct val="90000"/>
              </a:lnSpc>
              <a:spcBef>
                <a:spcPts val="60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600"/>
              </a:spcAft>
              <a:buClr>
                <a:srgbClr val="000000"/>
              </a:buClr>
              <a:buSzPts val="1900"/>
              <a:buFont typeface="Arial"/>
              <a:buChar char="•"/>
            </a:pPr>
            <a:r>
              <a:rPr b="0" i="0" lang="en-GB" sz="1900" u="none" cap="none" strike="noStrike">
                <a:solidFill>
                  <a:schemeClr val="dk1"/>
                </a:solidFill>
                <a:latin typeface="Arial"/>
                <a:ea typeface="Arial"/>
                <a:cs typeface="Arial"/>
                <a:sym typeface="Arial"/>
              </a:rPr>
              <a:t>Could be a useful efficiency increase to help train the dog using the robot dog (maybe requires testing).</a:t>
            </a:r>
            <a:endParaRPr/>
          </a:p>
        </p:txBody>
      </p:sp>
      <p:pic>
        <p:nvPicPr>
          <p:cNvPr id="322" name="Google Shape;322;g3697504a5fb_9_7"/>
          <p:cNvPicPr preferRelativeResize="0"/>
          <p:nvPr/>
        </p:nvPicPr>
        <p:blipFill rotWithShape="1">
          <a:blip r:embed="rId3">
            <a:alphaModFix/>
          </a:blip>
          <a:srcRect b="0" l="0" r="0" t="0"/>
          <a:stretch/>
        </p:blipFill>
        <p:spPr>
          <a:xfrm>
            <a:off x="4654296" y="805587"/>
            <a:ext cx="6903720" cy="5246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697504a5fb_4_0"/>
          <p:cNvSpPr txBox="1"/>
          <p:nvPr>
            <p:ph type="title"/>
          </p:nvPr>
        </p:nvSpPr>
        <p:spPr>
          <a:xfrm>
            <a:off x="838200" y="1532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t>Efficiency of herding model:</a:t>
            </a:r>
            <a:endParaRPr/>
          </a:p>
        </p:txBody>
      </p:sp>
      <p:grpSp>
        <p:nvGrpSpPr>
          <p:cNvPr id="328" name="Google Shape;328;g3697504a5fb_4_0"/>
          <p:cNvGrpSpPr/>
          <p:nvPr/>
        </p:nvGrpSpPr>
        <p:grpSpPr>
          <a:xfrm>
            <a:off x="548543" y="1748497"/>
            <a:ext cx="6494616" cy="4691238"/>
            <a:chOff x="2925625" y="2265000"/>
            <a:chExt cx="5737800" cy="4038600"/>
          </a:xfrm>
        </p:grpSpPr>
        <p:pic>
          <p:nvPicPr>
            <p:cNvPr id="329" name="Google Shape;329;g3697504a5fb_4_0"/>
            <p:cNvPicPr preferRelativeResize="0"/>
            <p:nvPr/>
          </p:nvPicPr>
          <p:blipFill rotWithShape="1">
            <a:blip r:embed="rId3">
              <a:alphaModFix/>
            </a:blip>
            <a:srcRect b="0" l="0" r="0" t="0"/>
            <a:stretch/>
          </p:blipFill>
          <p:spPr>
            <a:xfrm>
              <a:off x="3205600" y="2265000"/>
              <a:ext cx="5457825" cy="4038600"/>
            </a:xfrm>
            <a:prstGeom prst="rect">
              <a:avLst/>
            </a:prstGeom>
            <a:noFill/>
            <a:ln>
              <a:noFill/>
            </a:ln>
          </p:spPr>
        </p:pic>
        <p:sp>
          <p:nvSpPr>
            <p:cNvPr id="330" name="Google Shape;330;g3697504a5fb_4_0"/>
            <p:cNvSpPr txBox="1"/>
            <p:nvPr/>
          </p:nvSpPr>
          <p:spPr>
            <a:xfrm rot="-5400000">
              <a:off x="2333125" y="3915400"/>
              <a:ext cx="1620000" cy="43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Time (s)</a:t>
              </a:r>
              <a:endParaRPr b="0" i="0" sz="2000" u="none" cap="none" strike="noStrike">
                <a:solidFill>
                  <a:schemeClr val="dk1"/>
                </a:solidFill>
                <a:latin typeface="Arial"/>
                <a:ea typeface="Arial"/>
                <a:cs typeface="Arial"/>
                <a:sym typeface="Arial"/>
              </a:endParaRPr>
            </a:p>
          </p:txBody>
        </p:sp>
      </p:grpSp>
      <p:sp>
        <p:nvSpPr>
          <p:cNvPr id="331" name="Google Shape;331;g3697504a5fb_4_0"/>
          <p:cNvSpPr txBox="1"/>
          <p:nvPr/>
        </p:nvSpPr>
        <p:spPr>
          <a:xfrm>
            <a:off x="7179700" y="1854525"/>
            <a:ext cx="50376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Tried to model linear herding (lack of data).</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Added a model that COULD describe the benefits of these different modalities.</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Requires validation of the model to be accurate.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697504a5fb_4_19"/>
          <p:cNvSpPr txBox="1"/>
          <p:nvPr>
            <p:ph type="title"/>
          </p:nvPr>
        </p:nvSpPr>
        <p:spPr>
          <a:xfrm>
            <a:off x="701950" y="775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t>Cortisol w.r.t mode of herding</a:t>
            </a:r>
            <a:endParaRPr/>
          </a:p>
        </p:txBody>
      </p:sp>
      <p:pic>
        <p:nvPicPr>
          <p:cNvPr id="337" name="Google Shape;337;g3697504a5fb_4_19"/>
          <p:cNvPicPr preferRelativeResize="0"/>
          <p:nvPr/>
        </p:nvPicPr>
        <p:blipFill rotWithShape="1">
          <a:blip r:embed="rId3">
            <a:alphaModFix/>
          </a:blip>
          <a:srcRect b="0" l="0" r="0" t="0"/>
          <a:stretch/>
        </p:blipFill>
        <p:spPr>
          <a:xfrm>
            <a:off x="701950" y="1297200"/>
            <a:ext cx="7092734" cy="5560800"/>
          </a:xfrm>
          <a:prstGeom prst="rect">
            <a:avLst/>
          </a:prstGeom>
          <a:noFill/>
          <a:ln>
            <a:noFill/>
          </a:ln>
        </p:spPr>
      </p:pic>
      <p:sp>
        <p:nvSpPr>
          <p:cNvPr id="338" name="Google Shape;338;g3697504a5fb_4_19"/>
          <p:cNvSpPr txBox="1"/>
          <p:nvPr/>
        </p:nvSpPr>
        <p:spPr>
          <a:xfrm>
            <a:off x="8140450" y="6025300"/>
            <a:ext cx="3077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No robot data :(</a:t>
            </a:r>
            <a:endParaRPr b="0" i="0" sz="2800" u="none" cap="none" strike="noStrike">
              <a:solidFill>
                <a:schemeClr val="dk1"/>
              </a:solidFill>
              <a:latin typeface="Arial"/>
              <a:ea typeface="Arial"/>
              <a:cs typeface="Arial"/>
              <a:sym typeface="Arial"/>
            </a:endParaRPr>
          </a:p>
        </p:txBody>
      </p:sp>
      <p:sp>
        <p:nvSpPr>
          <p:cNvPr id="339" name="Google Shape;339;g3697504a5fb_4_19"/>
          <p:cNvSpPr txBox="1"/>
          <p:nvPr/>
        </p:nvSpPr>
        <p:spPr>
          <a:xfrm>
            <a:off x="7951800" y="1476050"/>
            <a:ext cx="42654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Estimated cortisol levels via the pressure applied to a flock of sheep.</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Drone is surprisingly lower cortisol experience but could suggest possible habituation to that mode of herding.</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6977385d73_0_2"/>
          <p:cNvSpPr txBox="1"/>
          <p:nvPr>
            <p:ph type="title"/>
          </p:nvPr>
        </p:nvSpPr>
        <p:spPr>
          <a:xfrm>
            <a:off x="838200" y="1177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t>How can we gather this information?</a:t>
            </a:r>
            <a:endParaRPr/>
          </a:p>
        </p:txBody>
      </p:sp>
      <p:grpSp>
        <p:nvGrpSpPr>
          <p:cNvPr id="345" name="Google Shape;345;g36977385d73_0_2"/>
          <p:cNvGrpSpPr/>
          <p:nvPr/>
        </p:nvGrpSpPr>
        <p:grpSpPr>
          <a:xfrm>
            <a:off x="2045125" y="2985675"/>
            <a:ext cx="7314000" cy="659575"/>
            <a:chOff x="616475" y="3189125"/>
            <a:chExt cx="7314000" cy="659575"/>
          </a:xfrm>
        </p:grpSpPr>
        <p:cxnSp>
          <p:nvCxnSpPr>
            <p:cNvPr id="346" name="Google Shape;346;g36977385d73_0_2"/>
            <p:cNvCxnSpPr/>
            <p:nvPr/>
          </p:nvCxnSpPr>
          <p:spPr>
            <a:xfrm>
              <a:off x="616475" y="3661350"/>
              <a:ext cx="7314000" cy="10200"/>
            </a:xfrm>
            <a:prstGeom prst="straightConnector1">
              <a:avLst/>
            </a:prstGeom>
            <a:noFill/>
            <a:ln cap="flat" cmpd="sng" w="38100">
              <a:solidFill>
                <a:schemeClr val="dk2"/>
              </a:solidFill>
              <a:prstDash val="solid"/>
              <a:round/>
              <a:headEnd len="sm" w="sm" type="none"/>
              <a:tailEnd len="sm" w="sm" type="none"/>
            </a:ln>
          </p:spPr>
        </p:cxnSp>
        <p:sp>
          <p:nvSpPr>
            <p:cNvPr id="347" name="Google Shape;347;g36977385d73_0_2"/>
            <p:cNvSpPr/>
            <p:nvPr/>
          </p:nvSpPr>
          <p:spPr>
            <a:xfrm>
              <a:off x="838200" y="3484200"/>
              <a:ext cx="806700" cy="364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GRE</a:t>
              </a:r>
              <a:endParaRPr b="0" i="0" sz="1400" u="none" cap="none" strike="noStrike">
                <a:solidFill>
                  <a:srgbClr val="000000"/>
                </a:solidFill>
                <a:latin typeface="Arial"/>
                <a:ea typeface="Arial"/>
                <a:cs typeface="Arial"/>
                <a:sym typeface="Arial"/>
              </a:endParaRPr>
            </a:p>
          </p:txBody>
        </p:sp>
        <p:cxnSp>
          <p:nvCxnSpPr>
            <p:cNvPr id="348" name="Google Shape;348;g36977385d73_0_2"/>
            <p:cNvCxnSpPr/>
            <p:nvPr/>
          </p:nvCxnSpPr>
          <p:spPr>
            <a:xfrm rot="10800000">
              <a:off x="3551600" y="3227250"/>
              <a:ext cx="0" cy="403500"/>
            </a:xfrm>
            <a:prstGeom prst="straightConnector1">
              <a:avLst/>
            </a:prstGeom>
            <a:noFill/>
            <a:ln cap="flat" cmpd="sng" w="38100">
              <a:solidFill>
                <a:schemeClr val="dk2"/>
              </a:solidFill>
              <a:prstDash val="solid"/>
              <a:round/>
              <a:headEnd len="sm" w="sm" type="none"/>
              <a:tailEnd len="sm" w="sm" type="none"/>
            </a:ln>
          </p:spPr>
        </p:cxnSp>
        <p:cxnSp>
          <p:nvCxnSpPr>
            <p:cNvPr id="349" name="Google Shape;349;g36977385d73_0_2"/>
            <p:cNvCxnSpPr/>
            <p:nvPr/>
          </p:nvCxnSpPr>
          <p:spPr>
            <a:xfrm>
              <a:off x="3551600" y="3227250"/>
              <a:ext cx="494700" cy="0"/>
            </a:xfrm>
            <a:prstGeom prst="straightConnector1">
              <a:avLst/>
            </a:prstGeom>
            <a:noFill/>
            <a:ln cap="flat" cmpd="sng" w="38100">
              <a:solidFill>
                <a:schemeClr val="dk2"/>
              </a:solidFill>
              <a:prstDash val="solid"/>
              <a:round/>
              <a:headEnd len="sm" w="sm" type="none"/>
              <a:tailEnd len="med" w="med" type="triangle"/>
            </a:ln>
          </p:spPr>
        </p:cxnSp>
        <p:sp>
          <p:nvSpPr>
            <p:cNvPr id="350" name="Google Shape;350;g36977385d73_0_2"/>
            <p:cNvSpPr/>
            <p:nvPr/>
          </p:nvSpPr>
          <p:spPr>
            <a:xfrm>
              <a:off x="1912500" y="3484200"/>
              <a:ext cx="1431900" cy="364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BBa_J23117</a:t>
              </a:r>
              <a:endParaRPr b="0" i="0" sz="1400" u="none" cap="none" strike="noStrike">
                <a:solidFill>
                  <a:srgbClr val="000000"/>
                </a:solidFill>
                <a:latin typeface="Arial"/>
                <a:ea typeface="Arial"/>
                <a:cs typeface="Arial"/>
                <a:sym typeface="Arial"/>
              </a:endParaRPr>
            </a:p>
          </p:txBody>
        </p:sp>
        <p:sp>
          <p:nvSpPr>
            <p:cNvPr id="351" name="Google Shape;351;g36977385d73_0_2"/>
            <p:cNvSpPr/>
            <p:nvPr/>
          </p:nvSpPr>
          <p:spPr>
            <a:xfrm>
              <a:off x="4214100" y="3484200"/>
              <a:ext cx="1596600" cy="364500"/>
            </a:xfrm>
            <a:prstGeom prst="homePlate">
              <a:avLst>
                <a:gd fmla="val 50000" name="adj"/>
              </a:avLst>
            </a:prstGeom>
            <a:solidFill>
              <a:srgbClr val="4CA62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GFP</a:t>
              </a:r>
              <a:endParaRPr b="0" i="0" sz="1400" u="none" cap="none" strike="noStrike">
                <a:solidFill>
                  <a:srgbClr val="000000"/>
                </a:solidFill>
                <a:latin typeface="Arial"/>
                <a:ea typeface="Arial"/>
                <a:cs typeface="Arial"/>
                <a:sym typeface="Arial"/>
              </a:endParaRPr>
            </a:p>
          </p:txBody>
        </p:sp>
        <p:cxnSp>
          <p:nvCxnSpPr>
            <p:cNvPr id="352" name="Google Shape;352;g36977385d73_0_2"/>
            <p:cNvCxnSpPr/>
            <p:nvPr/>
          </p:nvCxnSpPr>
          <p:spPr>
            <a:xfrm rot="10800000">
              <a:off x="6485125" y="3189125"/>
              <a:ext cx="0" cy="494700"/>
            </a:xfrm>
            <a:prstGeom prst="straightConnector1">
              <a:avLst/>
            </a:prstGeom>
            <a:noFill/>
            <a:ln cap="flat" cmpd="sng" w="38100">
              <a:solidFill>
                <a:schemeClr val="dk2"/>
              </a:solidFill>
              <a:prstDash val="solid"/>
              <a:round/>
              <a:headEnd len="sm" w="sm" type="none"/>
              <a:tailEnd len="sm" w="sm" type="none"/>
            </a:ln>
          </p:spPr>
        </p:cxnSp>
        <p:cxnSp>
          <p:nvCxnSpPr>
            <p:cNvPr id="353" name="Google Shape;353;g36977385d73_0_2"/>
            <p:cNvCxnSpPr/>
            <p:nvPr/>
          </p:nvCxnSpPr>
          <p:spPr>
            <a:xfrm>
              <a:off x="6282625" y="3189125"/>
              <a:ext cx="405000" cy="0"/>
            </a:xfrm>
            <a:prstGeom prst="straightConnector1">
              <a:avLst/>
            </a:prstGeom>
            <a:noFill/>
            <a:ln cap="flat" cmpd="sng" w="38100">
              <a:solidFill>
                <a:schemeClr val="dk2"/>
              </a:solidFill>
              <a:prstDash val="solid"/>
              <a:round/>
              <a:headEnd len="sm" w="sm" type="none"/>
              <a:tailEnd len="sm" w="sm" type="none"/>
            </a:ln>
          </p:spPr>
        </p:cxnSp>
      </p:grpSp>
      <p:sp>
        <p:nvSpPr>
          <p:cNvPr id="354" name="Google Shape;354;g36977385d73_0_2"/>
          <p:cNvSpPr txBox="1"/>
          <p:nvPr/>
        </p:nvSpPr>
        <p:spPr>
          <a:xfrm>
            <a:off x="1058325" y="1781625"/>
            <a:ext cx="11300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Ideally, we can use a synthetic construct to measure this:</a:t>
            </a:r>
            <a:endParaRPr b="0" i="0" sz="2800" u="none" cap="none" strike="noStrike">
              <a:solidFill>
                <a:schemeClr val="dk1"/>
              </a:solidFill>
              <a:latin typeface="Arial"/>
              <a:ea typeface="Arial"/>
              <a:cs typeface="Arial"/>
              <a:sym typeface="Arial"/>
            </a:endParaRPr>
          </a:p>
        </p:txBody>
      </p:sp>
      <p:grpSp>
        <p:nvGrpSpPr>
          <p:cNvPr id="355" name="Google Shape;355;g36977385d73_0_2"/>
          <p:cNvGrpSpPr/>
          <p:nvPr/>
        </p:nvGrpSpPr>
        <p:grpSpPr>
          <a:xfrm>
            <a:off x="206850" y="4543847"/>
            <a:ext cx="11778300" cy="1288305"/>
            <a:chOff x="0" y="310147"/>
            <a:chExt cx="11778300" cy="1288305"/>
          </a:xfrm>
        </p:grpSpPr>
        <p:sp>
          <p:nvSpPr>
            <p:cNvPr id="356" name="Google Shape;356;g36977385d73_0_2"/>
            <p:cNvSpPr/>
            <p:nvPr/>
          </p:nvSpPr>
          <p:spPr>
            <a:xfrm>
              <a:off x="0" y="310147"/>
              <a:ext cx="11778300" cy="57258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6977385d73_0_2"/>
            <p:cNvSpPr/>
            <p:nvPr/>
          </p:nvSpPr>
          <p:spPr>
            <a:xfrm>
              <a:off x="173205" y="438977"/>
              <a:ext cx="314919" cy="314919"/>
            </a:xfrm>
            <a:prstGeom prst="rect">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6977385d73_0_2"/>
            <p:cNvSpPr/>
            <p:nvPr/>
          </p:nvSpPr>
          <p:spPr>
            <a:xfrm>
              <a:off x="661329" y="310147"/>
              <a:ext cx="11116970" cy="5725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6977385d73_0_2"/>
            <p:cNvSpPr txBox="1"/>
            <p:nvPr/>
          </p:nvSpPr>
          <p:spPr>
            <a:xfrm>
              <a:off x="661329" y="310147"/>
              <a:ext cx="11116970" cy="572580"/>
            </a:xfrm>
            <a:prstGeom prst="rect">
              <a:avLst/>
            </a:prstGeom>
            <a:noFill/>
            <a:ln>
              <a:noFill/>
            </a:ln>
          </p:spPr>
          <p:txBody>
            <a:bodyPr anchorCtr="0" anchor="ctr" bIns="60575" lIns="60575" spcFirstLastPara="1" rIns="60575" wrap="square" tIns="6057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Take silva sample, grow cells with this gene sequence then see resulting fluorescence intensity.</a:t>
              </a:r>
              <a:endParaRPr b="0" i="0" sz="2000" u="none" cap="none" strike="noStrike">
                <a:solidFill>
                  <a:srgbClr val="000000"/>
                </a:solidFill>
                <a:latin typeface="Arial"/>
                <a:ea typeface="Arial"/>
                <a:cs typeface="Arial"/>
                <a:sym typeface="Arial"/>
              </a:endParaRPr>
            </a:p>
          </p:txBody>
        </p:sp>
        <p:sp>
          <p:nvSpPr>
            <p:cNvPr id="360" name="Google Shape;360;g36977385d73_0_2"/>
            <p:cNvSpPr/>
            <p:nvPr/>
          </p:nvSpPr>
          <p:spPr>
            <a:xfrm>
              <a:off x="0" y="1025872"/>
              <a:ext cx="11778300" cy="572580"/>
            </a:xfrm>
            <a:prstGeom prst="roundRect">
              <a:avLst>
                <a:gd fmla="val 10000" name="adj"/>
              </a:avLst>
            </a:prstGeom>
            <a:solidFill>
              <a:srgbClr val="CAD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6977385d73_0_2"/>
            <p:cNvSpPr/>
            <p:nvPr/>
          </p:nvSpPr>
          <p:spPr>
            <a:xfrm>
              <a:off x="173205" y="1154703"/>
              <a:ext cx="314919" cy="314919"/>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6977385d73_0_2"/>
            <p:cNvSpPr/>
            <p:nvPr/>
          </p:nvSpPr>
          <p:spPr>
            <a:xfrm>
              <a:off x="661329" y="1025872"/>
              <a:ext cx="11116970" cy="5725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6977385d73_0_2"/>
            <p:cNvSpPr txBox="1"/>
            <p:nvPr/>
          </p:nvSpPr>
          <p:spPr>
            <a:xfrm>
              <a:off x="661329" y="1025872"/>
              <a:ext cx="11116970" cy="572580"/>
            </a:xfrm>
            <a:prstGeom prst="rect">
              <a:avLst/>
            </a:prstGeom>
            <a:noFill/>
            <a:ln>
              <a:noFill/>
            </a:ln>
          </p:spPr>
          <p:txBody>
            <a:bodyPr anchorCtr="0" anchor="ctr" bIns="60575" lIns="60575" spcFirstLastPara="1" rIns="60575" wrap="square" tIns="6057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Should allow for a more effective assay than typical heart-rate measures.</a:t>
              </a:r>
              <a:endParaRPr b="0" i="0" sz="20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g3697504a5fb_9_2"/>
          <p:cNvSpPr/>
          <p:nvPr/>
        </p:nvSpPr>
        <p:spPr>
          <a:xfrm>
            <a:off x="-2" y="0"/>
            <a:ext cx="1219200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9" name="Google Shape;369;g3697504a5fb_9_2"/>
          <p:cNvSpPr/>
          <p:nvPr/>
        </p:nvSpPr>
        <p:spPr>
          <a:xfrm flipH="1">
            <a:off x="-1" y="5282344"/>
            <a:ext cx="12191998" cy="1590742"/>
          </a:xfrm>
          <a:prstGeom prst="rect">
            <a:avLst/>
          </a:prstGeom>
          <a:gradFill>
            <a:gsLst>
              <a:gs pos="0">
                <a:srgbClr val="000000">
                  <a:alpha val="95686"/>
                </a:srgbClr>
              </a:gs>
              <a:gs pos="34000">
                <a:srgbClr val="000000">
                  <a:alpha val="95686"/>
                </a:srgbClr>
              </a:gs>
              <a:gs pos="100000">
                <a:schemeClr val="accen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g3697504a5fb_9_2"/>
          <p:cNvSpPr/>
          <p:nvPr/>
        </p:nvSpPr>
        <p:spPr>
          <a:xfrm flipH="1">
            <a:off x="-4" y="5282344"/>
            <a:ext cx="8115300" cy="1590742"/>
          </a:xfrm>
          <a:prstGeom prst="rect">
            <a:avLst/>
          </a:prstGeom>
          <a:gradFill>
            <a:gsLst>
              <a:gs pos="0">
                <a:srgbClr val="0F4861">
                  <a:alpha val="58823"/>
                </a:srgbClr>
              </a:gs>
              <a:gs pos="28000">
                <a:srgbClr val="0F4861">
                  <a:alpha val="58823"/>
                </a:srgbClr>
              </a:gs>
              <a:gs pos="100000">
                <a:srgbClr val="000000">
                  <a:alpha val="69803"/>
                </a:srgbClr>
              </a:gs>
            </a:gsLst>
            <a:lin ang="11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g3697504a5fb_9_2"/>
          <p:cNvSpPr/>
          <p:nvPr/>
        </p:nvSpPr>
        <p:spPr>
          <a:xfrm flipH="1">
            <a:off x="-4" y="5282344"/>
            <a:ext cx="12191998" cy="1590742"/>
          </a:xfrm>
          <a:prstGeom prst="rect">
            <a:avLst/>
          </a:prstGeom>
          <a:gradFill>
            <a:gsLst>
              <a:gs pos="0">
                <a:srgbClr val="000000">
                  <a:alpha val="71764"/>
                </a:srgbClr>
              </a:gs>
              <a:gs pos="100000">
                <a:srgbClr val="156082">
                  <a:alpha val="0"/>
                </a:srgbClr>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g3697504a5fb_9_2"/>
          <p:cNvSpPr txBox="1"/>
          <p:nvPr>
            <p:ph type="title"/>
          </p:nvPr>
        </p:nvSpPr>
        <p:spPr>
          <a:xfrm>
            <a:off x="699714" y="5490971"/>
            <a:ext cx="6962072"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sz="4000">
                <a:solidFill>
                  <a:srgbClr val="FFFFFF"/>
                </a:solidFill>
                <a:latin typeface="Arial"/>
                <a:ea typeface="Arial"/>
                <a:cs typeface="Arial"/>
                <a:sym typeface="Arial"/>
              </a:rPr>
              <a:t>Meat: 	Cortisol-pH model</a:t>
            </a:r>
            <a:endParaRPr/>
          </a:p>
        </p:txBody>
      </p:sp>
      <p:sp>
        <p:nvSpPr>
          <p:cNvPr id="373" name="Google Shape;373;g3697504a5fb_9_2"/>
          <p:cNvSpPr txBox="1"/>
          <p:nvPr/>
        </p:nvSpPr>
        <p:spPr>
          <a:xfrm>
            <a:off x="8456522" y="5633765"/>
            <a:ext cx="3408555" cy="87361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1000"/>
              </a:spcBef>
              <a:spcAft>
                <a:spcPts val="0"/>
              </a:spcAft>
              <a:buNone/>
            </a:pPr>
            <a:r>
              <a:rPr b="0" i="0" lang="en-GB" sz="1900" u="none" cap="none" strike="noStrike">
                <a:solidFill>
                  <a:srgbClr val="FFFFFF"/>
                </a:solidFill>
                <a:latin typeface="Arial"/>
                <a:ea typeface="Arial"/>
                <a:cs typeface="Arial"/>
                <a:sym typeface="Arial"/>
              </a:rPr>
              <a:t>Ideally, the end-point pH would be around ~5.5-5.6 pH</a:t>
            </a:r>
            <a:endParaRPr/>
          </a:p>
        </p:txBody>
      </p:sp>
      <p:pic>
        <p:nvPicPr>
          <p:cNvPr id="374" name="Google Shape;374;g3697504a5fb_9_2"/>
          <p:cNvPicPr preferRelativeResize="0"/>
          <p:nvPr/>
        </p:nvPicPr>
        <p:blipFill rotWithShape="1">
          <a:blip r:embed="rId3">
            <a:alphaModFix/>
          </a:blip>
          <a:srcRect b="0" l="0" r="0" t="0"/>
          <a:stretch/>
        </p:blipFill>
        <p:spPr>
          <a:xfrm>
            <a:off x="2541422" y="390832"/>
            <a:ext cx="7201774" cy="45191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g3697504a5fb_4_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g3697504a5fb_4_10"/>
          <p:cNvSpPr txBox="1"/>
          <p:nvPr>
            <p:ph type="title"/>
          </p:nvPr>
        </p:nvSpPr>
        <p:spPr>
          <a:xfrm>
            <a:off x="6739128" y="638089"/>
            <a:ext cx="4818888" cy="14768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GB" sz="3000">
                <a:solidFill>
                  <a:schemeClr val="dk1"/>
                </a:solidFill>
                <a:latin typeface="Arial"/>
                <a:ea typeface="Arial"/>
                <a:cs typeface="Arial"/>
                <a:sym typeface="Arial"/>
              </a:rPr>
              <a:t>Model cumulative cortisol levels to end-point measurement (pH).</a:t>
            </a:r>
            <a:endParaRPr/>
          </a:p>
        </p:txBody>
      </p:sp>
      <p:pic>
        <p:nvPicPr>
          <p:cNvPr id="381" name="Google Shape;381;g3697504a5fb_4_10"/>
          <p:cNvPicPr preferRelativeResize="0"/>
          <p:nvPr/>
        </p:nvPicPr>
        <p:blipFill rotWithShape="1">
          <a:blip r:embed="rId3">
            <a:alphaModFix/>
          </a:blip>
          <a:srcRect b="0" l="0" r="0" t="0"/>
          <a:stretch/>
        </p:blipFill>
        <p:spPr>
          <a:xfrm>
            <a:off x="630936" y="1313650"/>
            <a:ext cx="5458968" cy="4230699"/>
          </a:xfrm>
          <a:prstGeom prst="rect">
            <a:avLst/>
          </a:prstGeom>
          <a:noFill/>
          <a:ln>
            <a:noFill/>
          </a:ln>
        </p:spPr>
      </p:pic>
      <p:sp>
        <p:nvSpPr>
          <p:cNvPr id="382" name="Google Shape;382;g3697504a5fb_4_10"/>
          <p:cNvSpPr/>
          <p:nvPr/>
        </p:nvSpPr>
        <p:spPr>
          <a:xfrm>
            <a:off x="673912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3" name="Google Shape;383;g3697504a5fb_4_10"/>
          <p:cNvSpPr txBox="1"/>
          <p:nvPr/>
        </p:nvSpPr>
        <p:spPr>
          <a:xfrm>
            <a:off x="6739128" y="2664886"/>
            <a:ext cx="4818888" cy="355078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200"/>
              <a:buFont typeface="Arial"/>
              <a:buChar char="•"/>
            </a:pPr>
            <a:r>
              <a:rPr b="0" i="0" lang="en-GB" sz="2200" u="none" cap="none" strike="noStrike">
                <a:solidFill>
                  <a:schemeClr val="dk1"/>
                </a:solidFill>
                <a:latin typeface="Arial"/>
                <a:ea typeface="Arial"/>
                <a:cs typeface="Arial"/>
                <a:sym typeface="Arial"/>
              </a:rPr>
              <a:t>Meat Quality can decrease as a function of increases and decreases in pH.</a:t>
            </a:r>
            <a:endParaRPr/>
          </a:p>
          <a:p>
            <a:pPr indent="139700" lvl="0" marL="0" marR="0" rtl="0" algn="l">
              <a:lnSpc>
                <a:spcPct val="90000"/>
              </a:lnSpc>
              <a:spcBef>
                <a:spcPts val="60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139700" lvl="0" marL="0" marR="0" rtl="0" algn="l">
              <a:lnSpc>
                <a:spcPct val="90000"/>
              </a:lnSpc>
              <a:spcBef>
                <a:spcPts val="60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600"/>
              </a:spcAft>
              <a:buClr>
                <a:srgbClr val="000000"/>
              </a:buClr>
              <a:buSzPts val="2200"/>
              <a:buFont typeface="Arial"/>
              <a:buChar char="•"/>
            </a:pPr>
            <a:r>
              <a:rPr b="0" i="0" lang="en-GB" sz="2200" u="none" cap="none" strike="noStrike">
                <a:solidFill>
                  <a:schemeClr val="dk1"/>
                </a:solidFill>
                <a:latin typeface="Arial"/>
                <a:ea typeface="Arial"/>
                <a:cs typeface="Arial"/>
                <a:sym typeface="Arial"/>
              </a:rPr>
              <a:t>This is via the proteins denaturing as a result of a non-optimal growth environment.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6977385d73_0_28"/>
          <p:cNvSpPr txBox="1"/>
          <p:nvPr>
            <p:ph type="title"/>
          </p:nvPr>
        </p:nvSpPr>
        <p:spPr>
          <a:xfrm>
            <a:off x="442825" y="153175"/>
            <a:ext cx="10941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t>Price per kg as a function of meat quality.</a:t>
            </a:r>
            <a:endParaRPr/>
          </a:p>
        </p:txBody>
      </p:sp>
      <p:pic>
        <p:nvPicPr>
          <p:cNvPr id="389" name="Google Shape;389;g36977385d73_0_28"/>
          <p:cNvPicPr preferRelativeResize="0"/>
          <p:nvPr/>
        </p:nvPicPr>
        <p:blipFill rotWithShape="1">
          <a:blip r:embed="rId3">
            <a:alphaModFix/>
          </a:blip>
          <a:srcRect b="0" l="0" r="0" t="0"/>
          <a:stretch/>
        </p:blipFill>
        <p:spPr>
          <a:xfrm>
            <a:off x="863925" y="1478875"/>
            <a:ext cx="6179524" cy="4619350"/>
          </a:xfrm>
          <a:prstGeom prst="rect">
            <a:avLst/>
          </a:prstGeom>
          <a:noFill/>
          <a:ln>
            <a:noFill/>
          </a:ln>
        </p:spPr>
      </p:pic>
      <p:sp>
        <p:nvSpPr>
          <p:cNvPr id="390" name="Google Shape;390;g36977385d73_0_28"/>
          <p:cNvSpPr txBox="1"/>
          <p:nvPr/>
        </p:nvSpPr>
        <p:spPr>
          <a:xfrm>
            <a:off x="7043450" y="2838575"/>
            <a:ext cx="51132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dk1"/>
                </a:solidFill>
                <a:latin typeface="Arial"/>
                <a:ea typeface="Arial"/>
                <a:cs typeface="Arial"/>
                <a:sym typeface="Arial"/>
              </a:rPr>
              <a:t>More effective to generate less stressed more quality sheep (makes sense)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36a18282920_5_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396" name="Google Shape;396;g36a18282920_5_2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97" name="Google Shape;397;g36a18282920_5_22"/>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g3697504a5fb_8_4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Compass" id="104" name="Google Shape;104;g3697504a5fb_8_46"/>
          <p:cNvPicPr preferRelativeResize="0"/>
          <p:nvPr/>
        </p:nvPicPr>
        <p:blipFill rotWithShape="1">
          <a:blip r:embed="rId3">
            <a:alphaModFix/>
          </a:blip>
          <a:srcRect b="-1" l="0" r="-1" t="284"/>
          <a:stretch/>
        </p:blipFill>
        <p:spPr>
          <a:xfrm>
            <a:off x="20" y="-22"/>
            <a:ext cx="12191977" cy="6858022"/>
          </a:xfrm>
          <a:prstGeom prst="rect">
            <a:avLst/>
          </a:prstGeom>
          <a:noFill/>
          <a:ln>
            <a:noFill/>
          </a:ln>
        </p:spPr>
      </p:pic>
      <p:sp>
        <p:nvSpPr>
          <p:cNvPr id="105" name="Google Shape;105;g3697504a5fb_8_46"/>
          <p:cNvSpPr/>
          <p:nvPr/>
        </p:nvSpPr>
        <p:spPr>
          <a:xfrm rot="-5400000">
            <a:off x="-1103377" y="1100316"/>
            <a:ext cx="6858003" cy="4657347"/>
          </a:xfrm>
          <a:prstGeom prst="rect">
            <a:avLst/>
          </a:prstGeom>
          <a:gradFill>
            <a:gsLst>
              <a:gs pos="0">
                <a:srgbClr val="000000">
                  <a:alpha val="0"/>
                </a:srgbClr>
              </a:gs>
              <a:gs pos="48000">
                <a:srgbClr val="000000">
                  <a:alpha val="23921"/>
                </a:srgbClr>
              </a:gs>
              <a:gs pos="85000">
                <a:srgbClr val="000000">
                  <a:alpha val="44705"/>
                </a:srgbClr>
              </a:gs>
              <a:gs pos="100000">
                <a:srgbClr val="000000">
                  <a:alpha val="44705"/>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g3697504a5fb_8_46"/>
          <p:cNvSpPr txBox="1"/>
          <p:nvPr>
            <p:ph type="ctrTitle"/>
          </p:nvPr>
        </p:nvSpPr>
        <p:spPr>
          <a:xfrm>
            <a:off x="643466" y="643467"/>
            <a:ext cx="5452529" cy="356924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6000"/>
              <a:buNone/>
            </a:pPr>
            <a:r>
              <a:rPr lang="en-GB" sz="5200">
                <a:solidFill>
                  <a:srgbClr val="FFFFFF"/>
                </a:solidFill>
              </a:rPr>
              <a:t>Ethical Analysis</a:t>
            </a:r>
            <a:endParaRPr/>
          </a:p>
        </p:txBody>
      </p:sp>
      <p:sp>
        <p:nvSpPr>
          <p:cNvPr id="107" name="Google Shape;107;g3697504a5fb_8_46"/>
          <p:cNvSpPr/>
          <p:nvPr/>
        </p:nvSpPr>
        <p:spPr>
          <a:xfrm rot="5400000">
            <a:off x="7540187" y="2206184"/>
            <a:ext cx="6858003" cy="2445624"/>
          </a:xfrm>
          <a:prstGeom prst="rect">
            <a:avLst/>
          </a:prstGeom>
          <a:gradFill>
            <a:gsLst>
              <a:gs pos="0">
                <a:srgbClr val="000000">
                  <a:alpha val="0"/>
                </a:srgbClr>
              </a:gs>
              <a:gs pos="48000">
                <a:srgbClr val="000000">
                  <a:alpha val="23921"/>
                </a:srgbClr>
              </a:gs>
              <a:gs pos="85000">
                <a:srgbClr val="000000">
                  <a:alpha val="44705"/>
                </a:srgbClr>
              </a:gs>
              <a:gs pos="100000">
                <a:srgbClr val="000000">
                  <a:alpha val="44705"/>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6a18282920_5_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03" name="Google Shape;403;g36a18282920_5_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04" name="Google Shape;404;g36a18282920_5_1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36a18282920_5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p:txBody>
      </p:sp>
      <p:sp>
        <p:nvSpPr>
          <p:cNvPr id="410" name="Google Shape;410;g36a18282920_5_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11" name="Google Shape;411;g36a18282920_5_12"/>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g3697504a5fb_4_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g3697504a5fb_4_6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8" name="Google Shape;418;g3697504a5fb_4_64"/>
          <p:cNvSpPr/>
          <p:nvPr/>
        </p:nvSpPr>
        <p:spPr>
          <a:xfrm flipH="1" rot="5400000">
            <a:off x="-1410084" y="1410082"/>
            <a:ext cx="6858000" cy="4037836"/>
          </a:xfrm>
          <a:prstGeom prst="rect">
            <a:avLst/>
          </a:prstGeom>
          <a:gradFill>
            <a:gsLst>
              <a:gs pos="0">
                <a:srgbClr val="000000"/>
              </a:gs>
              <a:gs pos="8000">
                <a:srgbClr val="000000"/>
              </a:gs>
              <a:gs pos="100000">
                <a:srgbClr val="0F4861"/>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g3697504a5fb_4_64"/>
          <p:cNvSpPr/>
          <p:nvPr/>
        </p:nvSpPr>
        <p:spPr>
          <a:xfrm flipH="1" rot="5400000">
            <a:off x="-1410085" y="1420219"/>
            <a:ext cx="6857999" cy="4037839"/>
          </a:xfrm>
          <a:prstGeom prst="rect">
            <a:avLst/>
          </a:prstGeom>
          <a:gradFill>
            <a:gsLst>
              <a:gs pos="0">
                <a:srgbClr val="000000">
                  <a:alpha val="0"/>
                </a:srgbClr>
              </a:gs>
              <a:gs pos="99000">
                <a:srgbClr val="156082">
                  <a:alpha val="45882"/>
                </a:srgbClr>
              </a:gs>
              <a:gs pos="100000">
                <a:srgbClr val="156082">
                  <a:alpha val="45882"/>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g3697504a5fb_4_64"/>
          <p:cNvSpPr/>
          <p:nvPr/>
        </p:nvSpPr>
        <p:spPr>
          <a:xfrm flipH="1" rot="5400000">
            <a:off x="767923" y="3588085"/>
            <a:ext cx="2501979" cy="4037841"/>
          </a:xfrm>
          <a:prstGeom prst="rect">
            <a:avLst/>
          </a:prstGeom>
          <a:gradFill>
            <a:gsLst>
              <a:gs pos="0">
                <a:srgbClr val="156082">
                  <a:alpha val="28627"/>
                </a:srgbClr>
              </a:gs>
              <a:gs pos="2000">
                <a:srgbClr val="156082">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g3697504a5fb_4_64"/>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2" name="Google Shape;422;g3697504a5fb_4_64"/>
          <p:cNvSpPr/>
          <p:nvPr/>
        </p:nvSpPr>
        <p:spPr>
          <a:xfrm flipH="1" rot="5400000">
            <a:off x="-1410093" y="1399943"/>
            <a:ext cx="6858003" cy="4037835"/>
          </a:xfrm>
          <a:prstGeom prst="rect">
            <a:avLst/>
          </a:prstGeom>
          <a:gradFill>
            <a:gsLst>
              <a:gs pos="0">
                <a:srgbClr val="000000">
                  <a:alpha val="0"/>
                </a:srgbClr>
              </a:gs>
              <a:gs pos="99000">
                <a:srgbClr val="43AFE2">
                  <a:alpha val="10980"/>
                </a:srgbClr>
              </a:gs>
              <a:gs pos="100000">
                <a:srgbClr val="43AFE2">
                  <a:alpha val="10980"/>
                </a:srgbClr>
              </a:gs>
            </a:gsLst>
            <a:lin ang="7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g3697504a5fb_4_64"/>
          <p:cNvSpPr txBox="1"/>
          <p:nvPr>
            <p:ph type="title"/>
          </p:nvPr>
        </p:nvSpPr>
        <p:spPr>
          <a:xfrm>
            <a:off x="466722" y="586855"/>
            <a:ext cx="3201366" cy="338749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SzPts val="1800"/>
              <a:buNone/>
            </a:pPr>
            <a:r>
              <a:rPr lang="en-GB" sz="4000">
                <a:solidFill>
                  <a:srgbClr val="FFFFFF"/>
                </a:solidFill>
                <a:latin typeface="Arial"/>
                <a:ea typeface="Arial"/>
                <a:cs typeface="Arial"/>
                <a:sym typeface="Arial"/>
              </a:rPr>
              <a:t>Future Studies</a:t>
            </a:r>
            <a:endParaRPr/>
          </a:p>
        </p:txBody>
      </p:sp>
      <p:sp>
        <p:nvSpPr>
          <p:cNvPr id="424" name="Google Shape;424;g3697504a5fb_4_64"/>
          <p:cNvSpPr txBox="1"/>
          <p:nvPr/>
        </p:nvSpPr>
        <p:spPr>
          <a:xfrm>
            <a:off x="4810259" y="649480"/>
            <a:ext cx="6555347" cy="554604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700"/>
              <a:buFont typeface="Arial"/>
              <a:buChar char="•"/>
            </a:pPr>
            <a:r>
              <a:rPr b="1" i="0" lang="en-GB" sz="1700" u="none" cap="none" strike="noStrike">
                <a:solidFill>
                  <a:schemeClr val="dk1"/>
                </a:solidFill>
                <a:latin typeface="Arial"/>
                <a:ea typeface="Arial"/>
                <a:cs typeface="Arial"/>
                <a:sym typeface="Arial"/>
              </a:rPr>
              <a:t>Stress Studies: </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Cortisol sampling (saliva for acute, faecal for chronic stress</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Behavioural observation (flight, vocalisation, foot stamping)</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Physiological metrics (heart rate, respiration, pupil dilation)</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Habituation methodologies (speed, severity of response)</a:t>
            </a:r>
            <a:endParaRPr/>
          </a:p>
          <a:p>
            <a:pPr indent="0" lvl="0" marL="0" marR="0" rtl="0" algn="l">
              <a:lnSpc>
                <a:spcPct val="90000"/>
              </a:lnSpc>
              <a:spcBef>
                <a:spcPts val="600"/>
              </a:spcBef>
              <a:spcAft>
                <a:spcPts val="0"/>
              </a:spcAft>
              <a:buClr>
                <a:srgbClr val="000000"/>
              </a:buClr>
              <a:buSzPts val="1700"/>
              <a:buFont typeface="Arial"/>
              <a:buChar char="•"/>
            </a:pPr>
            <a:r>
              <a:rPr b="1" i="0" lang="en-GB" sz="1700" u="none" cap="none" strike="noStrike">
                <a:solidFill>
                  <a:schemeClr val="dk1"/>
                </a:solidFill>
                <a:latin typeface="Arial"/>
                <a:ea typeface="Arial"/>
                <a:cs typeface="Arial"/>
                <a:sym typeface="Arial"/>
              </a:rPr>
              <a:t>Efficiency of herding time of different modalities</a:t>
            </a:r>
            <a:r>
              <a:rPr b="0" i="0" lang="en-GB" sz="1700" u="none" cap="none" strike="noStrike">
                <a:solidFill>
                  <a:schemeClr val="dk1"/>
                </a:solidFill>
                <a:latin typeface="Arial"/>
                <a:ea typeface="Arial"/>
                <a:cs typeface="Arial"/>
                <a:sym typeface="Arial"/>
              </a:rPr>
              <a:t> </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Traditional trained sheepdogs</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Robot dog systems</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Drone + Robot </a:t>
            </a:r>
            <a:endParaRPr/>
          </a:p>
          <a:p>
            <a:pPr indent="0" lvl="0" marL="0" marR="0" rtl="0" algn="l">
              <a:lnSpc>
                <a:spcPct val="90000"/>
              </a:lnSpc>
              <a:spcBef>
                <a:spcPts val="600"/>
              </a:spcBef>
              <a:spcAft>
                <a:spcPts val="0"/>
              </a:spcAft>
              <a:buClr>
                <a:srgbClr val="000000"/>
              </a:buClr>
              <a:buSzPts val="1700"/>
              <a:buFont typeface="Arial"/>
              <a:buChar char="•"/>
            </a:pPr>
            <a:r>
              <a:rPr b="1" i="0" lang="en-GB" sz="1700" u="none" cap="none" strike="noStrike">
                <a:solidFill>
                  <a:schemeClr val="dk1"/>
                </a:solidFill>
                <a:latin typeface="Arial"/>
                <a:ea typeface="Arial"/>
                <a:cs typeface="Arial"/>
                <a:sym typeface="Arial"/>
              </a:rPr>
              <a:t>Long-Term Welfare Impact</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Reproduction rates</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Lamb survival and weaning success</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Injury/illness/fatality observation and prevention</a:t>
            </a:r>
            <a:endParaRPr/>
          </a:p>
          <a:p>
            <a:pPr indent="-228600" lvl="0" marL="457200" marR="0" rtl="0" algn="l">
              <a:lnSpc>
                <a:spcPct val="90000"/>
              </a:lnSpc>
              <a:spcBef>
                <a:spcPts val="600"/>
              </a:spcBef>
              <a:spcAft>
                <a:spcPts val="0"/>
              </a:spcAft>
              <a:buClr>
                <a:schemeClr val="dk1"/>
              </a:buClr>
              <a:buSzPts val="2300"/>
              <a:buFont typeface="Arial"/>
              <a:buChar char="•"/>
            </a:pPr>
            <a:r>
              <a:rPr b="0" i="0" lang="en-GB" sz="1700" u="none" cap="none" strike="noStrike">
                <a:solidFill>
                  <a:schemeClr val="dk1"/>
                </a:solidFill>
                <a:latin typeface="Arial"/>
                <a:ea typeface="Arial"/>
                <a:cs typeface="Arial"/>
                <a:sym typeface="Arial"/>
              </a:rPr>
              <a:t>Body weight and growth curves</a:t>
            </a:r>
            <a:endParaRPr/>
          </a:p>
          <a:p>
            <a:pPr indent="107950" lvl="0" marL="0" marR="0" rtl="0" algn="l">
              <a:lnSpc>
                <a:spcPct val="90000"/>
              </a:lnSpc>
              <a:spcBef>
                <a:spcPts val="600"/>
              </a:spcBef>
              <a:spcAft>
                <a:spcPts val="60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425" name="Google Shape;425;g3697504a5fb_4_64"/>
          <p:cNvSpPr txBox="1"/>
          <p:nvPr/>
        </p:nvSpPr>
        <p:spPr>
          <a:xfrm>
            <a:off x="1029250" y="2308900"/>
            <a:ext cx="5113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g3697504a5fb_4_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g3697504a5fb_4_70"/>
          <p:cNvSpPr txBox="1"/>
          <p:nvPr>
            <p:ph type="title"/>
          </p:nvPr>
        </p:nvSpPr>
        <p:spPr>
          <a:xfrm>
            <a:off x="6739128" y="638089"/>
            <a:ext cx="4818888" cy="14768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GB" sz="5400">
                <a:solidFill>
                  <a:schemeClr val="dk1"/>
                </a:solidFill>
                <a:latin typeface="Arial"/>
                <a:ea typeface="Arial"/>
                <a:cs typeface="Arial"/>
                <a:sym typeface="Arial"/>
              </a:rPr>
              <a:t>Conclusion </a:t>
            </a:r>
            <a:endParaRPr/>
          </a:p>
        </p:txBody>
      </p:sp>
      <p:pic>
        <p:nvPicPr>
          <p:cNvPr descr="Featured Creature: Kiwi | Blog | Nature | PBS" id="432" name="Google Shape;432;g3697504a5fb_4_70"/>
          <p:cNvPicPr preferRelativeResize="0"/>
          <p:nvPr/>
        </p:nvPicPr>
        <p:blipFill rotWithShape="1">
          <a:blip r:embed="rId3">
            <a:alphaModFix/>
          </a:blip>
          <a:srcRect b="0" l="0" r="0" t="0"/>
          <a:stretch/>
        </p:blipFill>
        <p:spPr>
          <a:xfrm>
            <a:off x="630936" y="1456948"/>
            <a:ext cx="5458968" cy="3944104"/>
          </a:xfrm>
          <a:prstGeom prst="rect">
            <a:avLst/>
          </a:prstGeom>
          <a:noFill/>
          <a:ln>
            <a:noFill/>
          </a:ln>
        </p:spPr>
      </p:pic>
      <p:sp>
        <p:nvSpPr>
          <p:cNvPr id="433" name="Google Shape;433;g3697504a5fb_4_70"/>
          <p:cNvSpPr/>
          <p:nvPr/>
        </p:nvSpPr>
        <p:spPr>
          <a:xfrm>
            <a:off x="673912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 name="Google Shape;434;g3697504a5fb_4_70"/>
          <p:cNvSpPr txBox="1"/>
          <p:nvPr/>
        </p:nvSpPr>
        <p:spPr>
          <a:xfrm>
            <a:off x="6739128" y="2664886"/>
            <a:ext cx="4818888" cy="355078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200"/>
              <a:buFont typeface="Arial"/>
              <a:buChar char="•"/>
            </a:pPr>
            <a:r>
              <a:rPr b="0" i="0" lang="en-GB" sz="2200" u="none" cap="none" strike="noStrike">
                <a:solidFill>
                  <a:schemeClr val="dk1"/>
                </a:solidFill>
                <a:latin typeface="Arial"/>
                <a:ea typeface="Arial"/>
                <a:cs typeface="Arial"/>
                <a:sym typeface="Arial"/>
              </a:rPr>
              <a:t>Research paper</a:t>
            </a:r>
            <a:endParaRPr/>
          </a:p>
          <a:p>
            <a:pPr indent="0" lvl="0" marL="0" marR="0" rtl="0" algn="l">
              <a:lnSpc>
                <a:spcPct val="90000"/>
              </a:lnSpc>
              <a:spcBef>
                <a:spcPts val="600"/>
              </a:spcBef>
              <a:spcAft>
                <a:spcPts val="0"/>
              </a:spcAft>
              <a:buClr>
                <a:srgbClr val="000000"/>
              </a:buClr>
              <a:buSzPts val="2200"/>
              <a:buFont typeface="Arial"/>
              <a:buChar char="•"/>
            </a:pPr>
            <a:r>
              <a:rPr b="0" i="0" lang="en-GB" sz="2200" u="none" cap="none" strike="noStrike">
                <a:solidFill>
                  <a:schemeClr val="dk1"/>
                </a:solidFill>
                <a:latin typeface="Arial"/>
                <a:ea typeface="Arial"/>
                <a:cs typeface="Arial"/>
                <a:sym typeface="Arial"/>
              </a:rPr>
              <a:t>White paper </a:t>
            </a:r>
            <a:endParaRPr/>
          </a:p>
          <a:p>
            <a:pPr indent="139700" lvl="0" marL="0" marR="0" rtl="0" algn="l">
              <a:lnSpc>
                <a:spcPct val="90000"/>
              </a:lnSpc>
              <a:spcBef>
                <a:spcPts val="600"/>
              </a:spcBef>
              <a:spcAft>
                <a:spcPts val="60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g3697504a5fb_5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robot using a laptop sitting on a blue chair" id="113" name="Google Shape;113;g3697504a5fb_5_0"/>
          <p:cNvPicPr preferRelativeResize="0"/>
          <p:nvPr/>
        </p:nvPicPr>
        <p:blipFill rotWithShape="1">
          <a:blip r:embed="rId3">
            <a:alphaModFix/>
          </a:blip>
          <a:srcRect b="0" l="50058" r="0" t="0"/>
          <a:stretch/>
        </p:blipFill>
        <p:spPr>
          <a:xfrm>
            <a:off x="6103027" y="10"/>
            <a:ext cx="6088971" cy="6857990"/>
          </a:xfrm>
          <a:prstGeom prst="rect">
            <a:avLst/>
          </a:prstGeom>
          <a:noFill/>
          <a:ln>
            <a:noFill/>
          </a:ln>
        </p:spPr>
      </p:pic>
      <p:sp>
        <p:nvSpPr>
          <p:cNvPr id="114" name="Google Shape;114;g3697504a5fb_5_0"/>
          <p:cNvSpPr/>
          <p:nvPr/>
        </p:nvSpPr>
        <p:spPr>
          <a:xfrm>
            <a:off x="0" y="0"/>
            <a:ext cx="6103025" cy="68580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g3697504a5fb_5_0"/>
          <p:cNvSpPr/>
          <p:nvPr/>
        </p:nvSpPr>
        <p:spPr>
          <a:xfrm>
            <a:off x="0" y="0"/>
            <a:ext cx="6103025" cy="2285995"/>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g3697504a5fb_5_0"/>
          <p:cNvSpPr txBox="1"/>
          <p:nvPr>
            <p:ph idx="1" type="body"/>
          </p:nvPr>
        </p:nvSpPr>
        <p:spPr>
          <a:xfrm>
            <a:off x="761801" y="2884929"/>
            <a:ext cx="4659756" cy="33741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Clr>
                <a:schemeClr val="dk1"/>
              </a:buClr>
              <a:buSzPts val="1100"/>
              <a:buFont typeface="Arial"/>
              <a:buNone/>
            </a:pPr>
            <a:r>
              <a:rPr b="1" lang="en-GB" sz="2000"/>
              <a:t>There are no UK guidelines for robots working with animals</a:t>
            </a:r>
            <a:endParaRPr/>
          </a:p>
          <a:p>
            <a:pPr indent="-342900" lvl="0" marL="457200" rtl="0" algn="l">
              <a:lnSpc>
                <a:spcPct val="90000"/>
              </a:lnSpc>
              <a:spcBef>
                <a:spcPts val="1000"/>
              </a:spcBef>
              <a:spcAft>
                <a:spcPts val="0"/>
              </a:spcAft>
              <a:buSzPts val="1800"/>
              <a:buChar char="•"/>
            </a:pPr>
            <a:r>
              <a:rPr i="1" lang="en-GB" sz="2000"/>
              <a:t>What are the welfare issues - for all concerned?</a:t>
            </a:r>
            <a:endParaRPr/>
          </a:p>
          <a:p>
            <a:pPr indent="-342900" lvl="0" marL="457200" rtl="0" algn="l">
              <a:lnSpc>
                <a:spcPct val="90000"/>
              </a:lnSpc>
              <a:spcBef>
                <a:spcPts val="0"/>
              </a:spcBef>
              <a:spcAft>
                <a:spcPts val="0"/>
              </a:spcAft>
              <a:buSzPts val="1800"/>
              <a:buChar char="•"/>
            </a:pPr>
            <a:r>
              <a:rPr i="1" lang="en-GB" sz="2000"/>
              <a:t>Here, we attempt to identify some of the human, economic &amp; social factors…</a:t>
            </a:r>
            <a:endParaRPr sz="2000"/>
          </a:p>
        </p:txBody>
      </p:sp>
      <p:sp>
        <p:nvSpPr>
          <p:cNvPr id="117" name="Google Shape;117;g3697504a5fb_5_0"/>
          <p:cNvSpPr txBox="1"/>
          <p:nvPr/>
        </p:nvSpPr>
        <p:spPr>
          <a:xfrm>
            <a:off x="761801" y="328512"/>
            <a:ext cx="4778387" cy="16289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Play"/>
              <a:buNone/>
            </a:pPr>
            <a:r>
              <a:rPr b="0" i="0" lang="en-GB" sz="4000" u="none" cap="none" strike="noStrike">
                <a:solidFill>
                  <a:schemeClr val="dk1"/>
                </a:solidFill>
                <a:latin typeface="Arial"/>
                <a:ea typeface="Arial"/>
                <a:cs typeface="Arial"/>
                <a:sym typeface="Arial"/>
              </a:rPr>
              <a:t>Lack of guidelines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g36a18282920_5_0"/>
          <p:cNvSpPr/>
          <p:nvPr/>
        </p:nvSpPr>
        <p:spPr>
          <a:xfrm rot="-5400000">
            <a:off x="-380997" y="381001"/>
            <a:ext cx="6858001" cy="6095995"/>
          </a:xfrm>
          <a:prstGeom prst="rect">
            <a:avLst/>
          </a:prstGeom>
          <a:solidFill>
            <a:schemeClr val="lt1"/>
          </a:solidFill>
          <a:ln>
            <a:noFill/>
          </a:ln>
          <a:effectLst>
            <a:outerShdw blurRad="381000" sx="99000" rotWithShape="0" algn="l" dist="101600" sy="99000">
              <a:srgbClr val="000000">
                <a:alpha val="1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g36a18282920_5_0"/>
          <p:cNvSpPr txBox="1"/>
          <p:nvPr>
            <p:ph type="title"/>
          </p:nvPr>
        </p:nvSpPr>
        <p:spPr>
          <a:xfrm>
            <a:off x="707413" y="4544704"/>
            <a:ext cx="4792635" cy="18116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sz="4000"/>
              <a:t>General Animal Welfare Guidelines</a:t>
            </a:r>
            <a:endParaRPr/>
          </a:p>
        </p:txBody>
      </p:sp>
      <p:pic>
        <p:nvPicPr>
          <p:cNvPr descr="Herd of goats" id="124" name="Google Shape;124;g36a18282920_5_0"/>
          <p:cNvPicPr preferRelativeResize="0"/>
          <p:nvPr/>
        </p:nvPicPr>
        <p:blipFill rotWithShape="1">
          <a:blip r:embed="rId3">
            <a:alphaModFix/>
          </a:blip>
          <a:srcRect b="-1" l="88" r="1020" t="0"/>
          <a:stretch/>
        </p:blipFill>
        <p:spPr>
          <a:xfrm>
            <a:off x="-1" y="10"/>
            <a:ext cx="6096001" cy="4114790"/>
          </a:xfrm>
          <a:prstGeom prst="rect">
            <a:avLst/>
          </a:prstGeom>
          <a:noFill/>
          <a:ln>
            <a:noFill/>
          </a:ln>
        </p:spPr>
      </p:pic>
      <p:sp>
        <p:nvSpPr>
          <p:cNvPr id="125" name="Google Shape;125;g36a18282920_5_0"/>
          <p:cNvSpPr txBox="1"/>
          <p:nvPr>
            <p:ph idx="1" type="body"/>
          </p:nvPr>
        </p:nvSpPr>
        <p:spPr>
          <a:xfrm>
            <a:off x="6803410" y="691912"/>
            <a:ext cx="4585646" cy="547417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1800"/>
              <a:buNone/>
            </a:pPr>
            <a:r>
              <a:rPr lang="en-GB" sz="1400"/>
              <a:t>Welfare of Farmed Animals (England) Regulations 2007, implementing EU Directive 98/58/EC, which mandates that animals be free from unnecessary pain, suffering, and distress. It emphasizes that “the freedom of animals to express normal behaviour”</a:t>
            </a:r>
            <a:endParaRPr/>
          </a:p>
          <a:p>
            <a:pPr indent="0" lvl="0" marL="0" rtl="0" algn="l">
              <a:lnSpc>
                <a:spcPct val="90000"/>
              </a:lnSpc>
              <a:spcBef>
                <a:spcPts val="1000"/>
              </a:spcBef>
              <a:spcAft>
                <a:spcPts val="0"/>
              </a:spcAft>
              <a:buSzPts val="1800"/>
              <a:buNone/>
            </a:pPr>
            <a:r>
              <a:t/>
            </a:r>
            <a:endParaRPr sz="1400"/>
          </a:p>
          <a:p>
            <a:pPr indent="0" lvl="0" marL="0" rtl="0" algn="l">
              <a:lnSpc>
                <a:spcPct val="90000"/>
              </a:lnSpc>
              <a:spcBef>
                <a:spcPts val="1000"/>
              </a:spcBef>
              <a:spcAft>
                <a:spcPts val="0"/>
              </a:spcAft>
              <a:buSzPts val="1800"/>
              <a:buNone/>
            </a:pPr>
            <a:r>
              <a:rPr lang="en-GB" sz="1400"/>
              <a:t>The Five Freedoms framework (FAWC, 1992) remains a key ethical reference: </a:t>
            </a:r>
            <a:endParaRPr/>
          </a:p>
          <a:p>
            <a:pPr indent="0" lvl="0" marL="0" rtl="0" algn="l">
              <a:lnSpc>
                <a:spcPct val="90000"/>
              </a:lnSpc>
              <a:spcBef>
                <a:spcPts val="1000"/>
              </a:spcBef>
              <a:spcAft>
                <a:spcPts val="0"/>
              </a:spcAft>
              <a:buSzPts val="1800"/>
              <a:buNone/>
            </a:pPr>
            <a:r>
              <a:t/>
            </a:r>
            <a:endParaRPr sz="1400"/>
          </a:p>
          <a:p>
            <a:pPr indent="0" lvl="0" marL="0" rtl="0" algn="l">
              <a:lnSpc>
                <a:spcPct val="90000"/>
              </a:lnSpc>
              <a:spcBef>
                <a:spcPts val="1000"/>
              </a:spcBef>
              <a:spcAft>
                <a:spcPts val="0"/>
              </a:spcAft>
              <a:buSzPts val="1800"/>
              <a:buNone/>
            </a:pPr>
            <a:r>
              <a:rPr lang="en-GB" sz="1400"/>
              <a:t>Freedom from hunger and thirst </a:t>
            </a:r>
            <a:endParaRPr/>
          </a:p>
          <a:p>
            <a:pPr indent="0" lvl="0" marL="0" rtl="0" algn="l">
              <a:lnSpc>
                <a:spcPct val="90000"/>
              </a:lnSpc>
              <a:spcBef>
                <a:spcPts val="1000"/>
              </a:spcBef>
              <a:spcAft>
                <a:spcPts val="0"/>
              </a:spcAft>
              <a:buSzPts val="1800"/>
              <a:buNone/>
            </a:pPr>
            <a:r>
              <a:t/>
            </a:r>
            <a:endParaRPr sz="1400"/>
          </a:p>
          <a:p>
            <a:pPr indent="0" lvl="0" marL="0" rtl="0" algn="l">
              <a:lnSpc>
                <a:spcPct val="90000"/>
              </a:lnSpc>
              <a:spcBef>
                <a:spcPts val="1000"/>
              </a:spcBef>
              <a:spcAft>
                <a:spcPts val="0"/>
              </a:spcAft>
              <a:buSzPts val="1800"/>
              <a:buNone/>
            </a:pPr>
            <a:r>
              <a:rPr lang="en-GB" sz="1400"/>
              <a:t>Freedom from discomfort </a:t>
            </a:r>
            <a:endParaRPr/>
          </a:p>
          <a:p>
            <a:pPr indent="0" lvl="0" marL="0" rtl="0" algn="l">
              <a:lnSpc>
                <a:spcPct val="90000"/>
              </a:lnSpc>
              <a:spcBef>
                <a:spcPts val="1000"/>
              </a:spcBef>
              <a:spcAft>
                <a:spcPts val="0"/>
              </a:spcAft>
              <a:buSzPts val="1800"/>
              <a:buNone/>
            </a:pPr>
            <a:r>
              <a:t/>
            </a:r>
            <a:endParaRPr sz="1400"/>
          </a:p>
          <a:p>
            <a:pPr indent="0" lvl="0" marL="0" rtl="0" algn="l">
              <a:lnSpc>
                <a:spcPct val="90000"/>
              </a:lnSpc>
              <a:spcBef>
                <a:spcPts val="1000"/>
              </a:spcBef>
              <a:spcAft>
                <a:spcPts val="0"/>
              </a:spcAft>
              <a:buSzPts val="1800"/>
              <a:buNone/>
            </a:pPr>
            <a:r>
              <a:rPr lang="en-GB" sz="1400"/>
              <a:t>Freedom from pain, injury, or disease </a:t>
            </a:r>
            <a:endParaRPr/>
          </a:p>
          <a:p>
            <a:pPr indent="0" lvl="0" marL="0" rtl="0" algn="l">
              <a:lnSpc>
                <a:spcPct val="90000"/>
              </a:lnSpc>
              <a:spcBef>
                <a:spcPts val="1000"/>
              </a:spcBef>
              <a:spcAft>
                <a:spcPts val="0"/>
              </a:spcAft>
              <a:buSzPts val="1800"/>
              <a:buNone/>
            </a:pPr>
            <a:r>
              <a:t/>
            </a:r>
            <a:endParaRPr sz="1400"/>
          </a:p>
          <a:p>
            <a:pPr indent="0" lvl="0" marL="0" rtl="0" algn="l">
              <a:lnSpc>
                <a:spcPct val="90000"/>
              </a:lnSpc>
              <a:spcBef>
                <a:spcPts val="1000"/>
              </a:spcBef>
              <a:spcAft>
                <a:spcPts val="0"/>
              </a:spcAft>
              <a:buSzPts val="1800"/>
              <a:buNone/>
            </a:pPr>
            <a:r>
              <a:rPr lang="en-GB" sz="1400"/>
              <a:t>Freedom to express normal behaviour </a:t>
            </a:r>
            <a:endParaRPr/>
          </a:p>
          <a:p>
            <a:pPr indent="0" lvl="0" marL="0" rtl="0" algn="l">
              <a:lnSpc>
                <a:spcPct val="90000"/>
              </a:lnSpc>
              <a:spcBef>
                <a:spcPts val="1000"/>
              </a:spcBef>
              <a:spcAft>
                <a:spcPts val="0"/>
              </a:spcAft>
              <a:buSzPts val="1800"/>
              <a:buNone/>
            </a:pPr>
            <a:r>
              <a:t/>
            </a:r>
            <a:endParaRPr sz="1400"/>
          </a:p>
          <a:p>
            <a:pPr indent="0" lvl="0" marL="0" rtl="0" algn="l">
              <a:lnSpc>
                <a:spcPct val="90000"/>
              </a:lnSpc>
              <a:spcBef>
                <a:spcPts val="1000"/>
              </a:spcBef>
              <a:spcAft>
                <a:spcPts val="0"/>
              </a:spcAft>
              <a:buSzPts val="1800"/>
              <a:buNone/>
            </a:pPr>
            <a:r>
              <a:rPr lang="en-GB" sz="1400"/>
              <a:t>Freedom from fear and distress</a:t>
            </a:r>
            <a:endParaRPr/>
          </a:p>
          <a:p>
            <a:pPr indent="0" lvl="0" marL="0" rtl="0" algn="l">
              <a:lnSpc>
                <a:spcPct val="90000"/>
              </a:lnSpc>
              <a:spcBef>
                <a:spcPts val="1000"/>
              </a:spcBef>
              <a:spcAft>
                <a:spcPts val="0"/>
              </a:spcAft>
              <a:buSzPts val="1800"/>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6977385d73_3_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a:t>Stakeholder Overviews</a:t>
            </a:r>
            <a:endParaRPr/>
          </a:p>
        </p:txBody>
      </p:sp>
      <p:sp>
        <p:nvSpPr>
          <p:cNvPr id="131" name="Google Shape;131;g36977385d73_3_8"/>
          <p:cNvSpPr txBox="1"/>
          <p:nvPr>
            <p:ph idx="1" type="body"/>
          </p:nvPr>
        </p:nvSpPr>
        <p:spPr>
          <a:xfrm>
            <a:off x="762000" y="1901700"/>
            <a:ext cx="10515600" cy="6129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GB"/>
              <a:t>Animal Behaviour Expert — Helen Zulch</a:t>
            </a:r>
            <a:endParaRPr/>
          </a:p>
        </p:txBody>
      </p:sp>
      <p:sp>
        <p:nvSpPr>
          <p:cNvPr id="132" name="Google Shape;132;g36977385d73_3_8"/>
          <p:cNvSpPr txBox="1"/>
          <p:nvPr>
            <p:ph idx="1" type="body"/>
          </p:nvPr>
        </p:nvSpPr>
        <p:spPr>
          <a:xfrm>
            <a:off x="762000" y="2816100"/>
            <a:ext cx="10515600" cy="612900"/>
          </a:xfrm>
          <a:prstGeom prst="rect">
            <a:avLst/>
          </a:prstGeom>
          <a:noFill/>
          <a:ln>
            <a:noFill/>
          </a:ln>
        </p:spPr>
        <p:txBody>
          <a:bodyPr anchorCtr="0" anchor="t" bIns="45700" lIns="91425" spcFirstLastPara="1" rIns="91425" wrap="square" tIns="45700">
            <a:normAutofit fontScale="32500" lnSpcReduction="20000"/>
          </a:bodyPr>
          <a:lstStyle/>
          <a:p>
            <a:pPr indent="-406400" lvl="0" marL="457200" rtl="0" algn="l">
              <a:lnSpc>
                <a:spcPct val="115000"/>
              </a:lnSpc>
              <a:spcBef>
                <a:spcPts val="300"/>
              </a:spcBef>
              <a:spcAft>
                <a:spcPts val="0"/>
              </a:spcAft>
              <a:buSzPct val="100000"/>
              <a:buChar char="•"/>
            </a:pPr>
            <a:r>
              <a:rPr lang="en-GB" sz="11200"/>
              <a:t>Agri-tech researchers — Jack Grant</a:t>
            </a:r>
            <a:endParaRPr/>
          </a:p>
        </p:txBody>
      </p:sp>
      <p:pic>
        <p:nvPicPr>
          <p:cNvPr id="133" name="Google Shape;133;g36977385d73_3_8" title="images.jpeg"/>
          <p:cNvPicPr preferRelativeResize="0"/>
          <p:nvPr/>
        </p:nvPicPr>
        <p:blipFill rotWithShape="1">
          <a:blip r:embed="rId3">
            <a:alphaModFix/>
          </a:blip>
          <a:srcRect b="0" l="0" r="0" t="0"/>
          <a:stretch/>
        </p:blipFill>
        <p:spPr>
          <a:xfrm>
            <a:off x="8145950" y="574475"/>
            <a:ext cx="3654300" cy="3654300"/>
          </a:xfrm>
          <a:prstGeom prst="rect">
            <a:avLst/>
          </a:prstGeom>
          <a:noFill/>
          <a:ln>
            <a:noFill/>
          </a:ln>
        </p:spPr>
      </p:pic>
      <p:sp>
        <p:nvSpPr>
          <p:cNvPr id="134" name="Google Shape;134;g36977385d73_3_8"/>
          <p:cNvSpPr txBox="1"/>
          <p:nvPr/>
        </p:nvSpPr>
        <p:spPr>
          <a:xfrm>
            <a:off x="7754150" y="4306475"/>
            <a:ext cx="4437900" cy="21531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rgbClr val="212529"/>
              </a:buClr>
              <a:buSzPts val="1700"/>
              <a:buFont typeface="Roboto"/>
              <a:buChar char="-"/>
            </a:pPr>
            <a:r>
              <a:rPr b="0" i="0" lang="en-GB" sz="1700" u="none" cap="none" strike="noStrike">
                <a:solidFill>
                  <a:srgbClr val="212529"/>
                </a:solidFill>
                <a:latin typeface="Roboto"/>
                <a:ea typeface="Roboto"/>
                <a:cs typeface="Roboto"/>
                <a:sym typeface="Roboto"/>
              </a:rPr>
              <a:t>Associate Professor in Clinical Animal Behaviour in University of Lincoln</a:t>
            </a:r>
            <a:endParaRPr b="0" i="0" sz="1700" u="none" cap="none" strike="noStrike">
              <a:solidFill>
                <a:srgbClr val="212529"/>
              </a:solidFill>
              <a:latin typeface="Roboto"/>
              <a:ea typeface="Roboto"/>
              <a:cs typeface="Roboto"/>
              <a:sym typeface="Roboto"/>
            </a:endParaRPr>
          </a:p>
        </p:txBody>
      </p:sp>
      <p:sp>
        <p:nvSpPr>
          <p:cNvPr id="135" name="Google Shape;135;g36977385d73_3_8"/>
          <p:cNvSpPr txBox="1"/>
          <p:nvPr>
            <p:ph idx="1" type="body"/>
          </p:nvPr>
        </p:nvSpPr>
        <p:spPr>
          <a:xfrm>
            <a:off x="762000" y="3694050"/>
            <a:ext cx="10515600" cy="612900"/>
          </a:xfrm>
          <a:prstGeom prst="rect">
            <a:avLst/>
          </a:prstGeom>
          <a:noFill/>
          <a:ln>
            <a:noFill/>
          </a:ln>
        </p:spPr>
        <p:txBody>
          <a:bodyPr anchorCtr="0" anchor="t" bIns="45700" lIns="91425" spcFirstLastPara="1" rIns="91425" wrap="square" tIns="45700">
            <a:normAutofit fontScale="25000" lnSpcReduction="20000"/>
          </a:bodyPr>
          <a:lstStyle/>
          <a:p>
            <a:pPr indent="-406400" lvl="0" marL="457200" rtl="0" algn="l">
              <a:lnSpc>
                <a:spcPct val="115000"/>
              </a:lnSpc>
              <a:spcBef>
                <a:spcPts val="300"/>
              </a:spcBef>
              <a:spcAft>
                <a:spcPts val="0"/>
              </a:spcAft>
              <a:buSzPct val="100000"/>
              <a:buChar char="•"/>
            </a:pPr>
            <a:r>
              <a:rPr lang="en-GB" sz="11200"/>
              <a:t>Sheep Farmers and Managers </a:t>
            </a:r>
            <a:endParaRPr sz="11200">
              <a:solidFill>
                <a:srgbClr val="424242"/>
              </a:solidFill>
              <a:latin typeface="Roboto"/>
              <a:ea typeface="Roboto"/>
              <a:cs typeface="Roboto"/>
              <a:sym typeface="Roboto"/>
            </a:endParaRPr>
          </a:p>
          <a:p>
            <a:pPr indent="-228600" lvl="0" marL="457200" rtl="0" algn="l">
              <a:lnSpc>
                <a:spcPct val="90000"/>
              </a:lnSpc>
              <a:spcBef>
                <a:spcPts val="0"/>
              </a:spcBef>
              <a:spcAft>
                <a:spcPts val="0"/>
              </a:spcAft>
              <a:buSzPct val="64285"/>
              <a:buNone/>
            </a:pPr>
            <a:r>
              <a:t/>
            </a:r>
            <a:endParaRPr/>
          </a:p>
        </p:txBody>
      </p:sp>
      <p:sp>
        <p:nvSpPr>
          <p:cNvPr id="136" name="Google Shape;136;g36977385d73_3_8"/>
          <p:cNvSpPr txBox="1"/>
          <p:nvPr>
            <p:ph idx="1" type="body"/>
          </p:nvPr>
        </p:nvSpPr>
        <p:spPr>
          <a:xfrm>
            <a:off x="838200" y="4571988"/>
            <a:ext cx="10515600" cy="612900"/>
          </a:xfrm>
          <a:prstGeom prst="rect">
            <a:avLst/>
          </a:prstGeom>
          <a:noFill/>
          <a:ln>
            <a:noFill/>
          </a:ln>
        </p:spPr>
        <p:txBody>
          <a:bodyPr anchorCtr="0" anchor="t" bIns="45700" lIns="91425" spcFirstLastPara="1" rIns="91425" wrap="square" tIns="45700">
            <a:normAutofit fontScale="25000" lnSpcReduction="20000"/>
          </a:bodyPr>
          <a:lstStyle/>
          <a:p>
            <a:pPr indent="-406400" lvl="0" marL="457200" rtl="0" algn="l">
              <a:lnSpc>
                <a:spcPct val="115000"/>
              </a:lnSpc>
              <a:spcBef>
                <a:spcPts val="300"/>
              </a:spcBef>
              <a:spcAft>
                <a:spcPts val="0"/>
              </a:spcAft>
              <a:buSzPct val="100000"/>
              <a:buChar char="•"/>
            </a:pPr>
            <a:r>
              <a:rPr lang="en-GB" sz="11200"/>
              <a:t>Sheepdog Trainer –Staurt Barnes</a:t>
            </a:r>
            <a:endParaRPr sz="11200">
              <a:solidFill>
                <a:srgbClr val="424242"/>
              </a:solidFill>
              <a:latin typeface="Roboto"/>
              <a:ea typeface="Roboto"/>
              <a:cs typeface="Roboto"/>
              <a:sym typeface="Roboto"/>
            </a:endParaRPr>
          </a:p>
          <a:p>
            <a:pPr indent="-228600" lvl="0" marL="457200" rtl="0" algn="l">
              <a:lnSpc>
                <a:spcPct val="90000"/>
              </a:lnSpc>
              <a:spcBef>
                <a:spcPts val="0"/>
              </a:spcBef>
              <a:spcAft>
                <a:spcPts val="0"/>
              </a:spcAft>
              <a:buSzPct val="64285"/>
              <a:buNone/>
            </a:pPr>
            <a:r>
              <a:t/>
            </a:r>
            <a:endParaRPr/>
          </a:p>
        </p:txBody>
      </p:sp>
      <p:sp>
        <p:nvSpPr>
          <p:cNvPr id="137" name="Google Shape;137;g36977385d73_3_8"/>
          <p:cNvSpPr txBox="1"/>
          <p:nvPr/>
        </p:nvSpPr>
        <p:spPr>
          <a:xfrm>
            <a:off x="8096750" y="1901700"/>
            <a:ext cx="3752700" cy="350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GB" sz="2300" u="none" cap="none" strike="noStrike">
                <a:solidFill>
                  <a:srgbClr val="212529"/>
                </a:solidFill>
                <a:latin typeface="Roboto"/>
                <a:ea typeface="Roboto"/>
                <a:cs typeface="Roboto"/>
                <a:sym typeface="Roboto"/>
              </a:rPr>
              <a:t>Mr Jack Grant</a:t>
            </a:r>
            <a:endParaRPr b="0" i="0" sz="2300" u="none" cap="none" strike="noStrike">
              <a:solidFill>
                <a:srgbClr val="212529"/>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700"/>
              <a:buFont typeface="Arial"/>
              <a:buNone/>
            </a:pPr>
            <a:r>
              <a:rPr b="0" i="0" lang="en-GB" sz="1700" u="none" cap="none" strike="noStrike">
                <a:solidFill>
                  <a:srgbClr val="212529"/>
                </a:solidFill>
                <a:latin typeface="Roboto"/>
                <a:ea typeface="Roboto"/>
                <a:cs typeface="Roboto"/>
                <a:sym typeface="Roboto"/>
              </a:rPr>
              <a:t>PDRA in Knowledge Exchange and Social Science in School of Agri-Food Technology &amp; Manufacturing</a:t>
            </a:r>
            <a:endParaRPr b="0" i="0" sz="1700" u="none" cap="none" strike="noStrike">
              <a:solidFill>
                <a:srgbClr val="212529"/>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212529"/>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138" name="Google Shape;138;g36977385d73_3_8"/>
          <p:cNvSpPr txBox="1"/>
          <p:nvPr/>
        </p:nvSpPr>
        <p:spPr>
          <a:xfrm>
            <a:off x="41925" y="167975"/>
            <a:ext cx="11698800" cy="6324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139" name="Google Shape;139;g36977385d73_3_8"/>
          <p:cNvSpPr txBox="1"/>
          <p:nvPr/>
        </p:nvSpPr>
        <p:spPr>
          <a:xfrm>
            <a:off x="1593525" y="1690825"/>
            <a:ext cx="4437900" cy="21531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John Breare </a:t>
            </a:r>
            <a:endParaRPr b="0" i="0" sz="1800" u="none" cap="none" strike="noStrike">
              <a:solidFill>
                <a:schemeClr val="dk1"/>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Owns a flock of ～70 sheeps</a:t>
            </a:r>
            <a:endParaRPr b="0" i="0" sz="1800" u="none" cap="none" strike="noStrike">
              <a:solidFill>
                <a:schemeClr val="dk1"/>
              </a:solidFill>
              <a:latin typeface="Arial"/>
              <a:ea typeface="Arial"/>
              <a:cs typeface="Arial"/>
              <a:sym typeface="Arial"/>
            </a:endParaRPr>
          </a:p>
          <a:p>
            <a:pPr indent="-342900" lvl="0" marL="457200" marR="0" rtl="0" algn="l">
              <a:lnSpc>
                <a:spcPct val="9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Has experience with automatic system in diary factory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g36977385d73_3_8"/>
          <p:cNvSpPr txBox="1"/>
          <p:nvPr/>
        </p:nvSpPr>
        <p:spPr>
          <a:xfrm>
            <a:off x="5812125" y="1555925"/>
            <a:ext cx="4437900" cy="2021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James Crowder</a:t>
            </a:r>
            <a:endParaRPr b="0" i="0" sz="1800" u="none" cap="none" strike="noStrike">
              <a:solidFill>
                <a:schemeClr val="dk1"/>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Over 50 years of hands-on experience in sheep and cattle farming. Operates a </a:t>
            </a:r>
            <a:r>
              <a:rPr b="1" i="0" lang="en-GB" sz="1800" u="none" cap="none" strike="noStrike">
                <a:solidFill>
                  <a:schemeClr val="dk1"/>
                </a:solidFill>
                <a:latin typeface="Arial"/>
                <a:ea typeface="Arial"/>
                <a:cs typeface="Arial"/>
                <a:sym typeface="Arial"/>
              </a:rPr>
              <a:t>mid-sized livestock farm</a:t>
            </a:r>
            <a:r>
              <a:rPr b="0" i="0" lang="en-GB" sz="1800" u="none" cap="none" strike="noStrike">
                <a:solidFill>
                  <a:schemeClr val="dk1"/>
                </a:solidFill>
                <a:latin typeface="Arial"/>
                <a:ea typeface="Arial"/>
                <a:cs typeface="Arial"/>
                <a:sym typeface="Arial"/>
              </a:rPr>
              <a:t> — “too big for hobbyists, too small for large-scale.”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g36977385d73_3_8"/>
          <p:cNvSpPr txBox="1"/>
          <p:nvPr/>
        </p:nvSpPr>
        <p:spPr>
          <a:xfrm>
            <a:off x="5812125" y="3577325"/>
            <a:ext cx="4437900" cy="2021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SteveHigham</a:t>
            </a:r>
            <a:endParaRPr b="0" i="0" sz="1800" u="none" cap="none" strike="noStrike">
              <a:solidFill>
                <a:schemeClr val="dk1"/>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Manages a </a:t>
            </a:r>
            <a:r>
              <a:rPr b="1" i="0" lang="en-GB" sz="1800" u="none" cap="none" strike="noStrike">
                <a:solidFill>
                  <a:schemeClr val="dk1"/>
                </a:solidFill>
                <a:latin typeface="Arial"/>
                <a:ea typeface="Arial"/>
                <a:cs typeface="Arial"/>
                <a:sym typeface="Arial"/>
              </a:rPr>
              <a:t>breeding-oriented operation</a:t>
            </a:r>
            <a:r>
              <a:rPr b="0" i="0" lang="en-GB" sz="1800" u="none" cap="none" strike="noStrike">
                <a:solidFill>
                  <a:schemeClr val="dk1"/>
                </a:solidFill>
                <a:latin typeface="Arial"/>
                <a:ea typeface="Arial"/>
                <a:cs typeface="Arial"/>
                <a:sym typeface="Arial"/>
              </a:rPr>
              <a:t> across 1,600 acres (partially leased to a game farm). Personally oversees a </a:t>
            </a:r>
            <a:r>
              <a:rPr b="1" i="0" lang="en-GB" sz="1800" u="none" cap="none" strike="noStrike">
                <a:solidFill>
                  <a:schemeClr val="dk1"/>
                </a:solidFill>
                <a:latin typeface="Arial"/>
                <a:ea typeface="Arial"/>
                <a:cs typeface="Arial"/>
                <a:sym typeface="Arial"/>
              </a:rPr>
              <a:t>small flock (30–50 sheep)</a:t>
            </a:r>
            <a:r>
              <a:rPr b="0" i="0" lang="en-GB" sz="1800" u="none" cap="none" strike="noStrike">
                <a:solidFill>
                  <a:schemeClr val="dk1"/>
                </a:solidFill>
                <a:latin typeface="Arial"/>
                <a:ea typeface="Arial"/>
                <a:cs typeface="Arial"/>
                <a:sym typeface="Arial"/>
              </a:rPr>
              <a:t> across </a:t>
            </a:r>
            <a:r>
              <a:rPr b="1" i="0" lang="en-GB" sz="1800" u="none" cap="none" strike="noStrike">
                <a:solidFill>
                  <a:schemeClr val="dk1"/>
                </a:solidFill>
                <a:latin typeface="Arial"/>
                <a:ea typeface="Arial"/>
                <a:cs typeface="Arial"/>
                <a:sym typeface="Arial"/>
              </a:rPr>
              <a:t>rotational paddocks up to 10 miles apart</a:t>
            </a:r>
            <a:r>
              <a:rPr b="0" i="0" lang="en-GB"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 name="Google Shape;142;g36977385d73_3_8"/>
          <p:cNvSpPr txBox="1"/>
          <p:nvPr/>
        </p:nvSpPr>
        <p:spPr>
          <a:xfrm>
            <a:off x="1593525" y="3612150"/>
            <a:ext cx="4297800" cy="2532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Bailey</a:t>
            </a:r>
            <a:endParaRPr b="0" i="0" sz="1800" u="none" cap="none" strike="noStrike">
              <a:solidFill>
                <a:schemeClr val="dk1"/>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Works at a </a:t>
            </a:r>
            <a:r>
              <a:rPr b="1" i="0" lang="en-GB" sz="1800" u="none" cap="none" strike="noStrike">
                <a:solidFill>
                  <a:schemeClr val="dk1"/>
                </a:solidFill>
                <a:latin typeface="Arial"/>
                <a:ea typeface="Arial"/>
                <a:cs typeface="Arial"/>
                <a:sym typeface="Arial"/>
              </a:rPr>
              <a:t>public-facing educational farm</a:t>
            </a:r>
            <a:r>
              <a:rPr b="0" i="0" lang="en-GB" sz="1800" u="none" cap="none" strike="noStrike">
                <a:solidFill>
                  <a:schemeClr val="dk1"/>
                </a:solidFill>
                <a:latin typeface="Arial"/>
                <a:ea typeface="Arial"/>
                <a:cs typeface="Arial"/>
                <a:sym typeface="Arial"/>
              </a:rPr>
              <a:t> with ~150 sheep (formerly managed 600). Responsible for </a:t>
            </a:r>
            <a:r>
              <a:rPr b="1" i="0" lang="en-GB" sz="1800" u="none" cap="none" strike="noStrike">
                <a:solidFill>
                  <a:schemeClr val="dk1"/>
                </a:solidFill>
                <a:latin typeface="Arial"/>
                <a:ea typeface="Arial"/>
                <a:cs typeface="Arial"/>
                <a:sym typeface="Arial"/>
              </a:rPr>
              <a:t>daily care and management</a:t>
            </a:r>
            <a:r>
              <a:rPr b="0" i="0" lang="en-GB" sz="1800" u="none" cap="none" strike="noStrike">
                <a:solidFill>
                  <a:schemeClr val="dk1"/>
                </a:solidFill>
                <a:latin typeface="Arial"/>
                <a:ea typeface="Arial"/>
                <a:cs typeface="Arial"/>
                <a:sym typeface="Arial"/>
              </a:rPr>
              <a:t> of the flock.</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 name="Google Shape;143;g36977385d73_3_8"/>
          <p:cNvSpPr txBox="1"/>
          <p:nvPr/>
        </p:nvSpPr>
        <p:spPr>
          <a:xfrm>
            <a:off x="6761225" y="388599"/>
            <a:ext cx="4437900" cy="21531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Managing</a:t>
            </a:r>
            <a:endParaRPr b="0" i="0" sz="1800" u="none" cap="none" strike="noStrike">
              <a:solidFill>
                <a:schemeClr val="dk1"/>
              </a:solidFill>
              <a:latin typeface="Arial"/>
              <a:ea typeface="Arial"/>
              <a:cs typeface="Arial"/>
              <a:sym typeface="Arial"/>
            </a:endParaRPr>
          </a:p>
          <a:p>
            <a:pPr indent="-342900" lvl="0" marL="457200" marR="0" rtl="0" algn="l">
              <a:lnSpc>
                <a:spcPct val="90000"/>
              </a:lnSpc>
              <a:spcBef>
                <a:spcPts val="10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 </a:t>
            </a:r>
            <a:r>
              <a:rPr b="1" i="0" lang="en-GB" sz="1800" u="none" cap="none" strike="noStrike">
                <a:solidFill>
                  <a:schemeClr val="dk1"/>
                </a:solidFill>
                <a:latin typeface="Arial"/>
                <a:ea typeface="Arial"/>
                <a:cs typeface="Arial"/>
                <a:sym typeface="Arial"/>
              </a:rPr>
              <a:t>second-year university student</a:t>
            </a:r>
            <a:r>
              <a:rPr b="0" i="0" lang="en-GB" sz="1800" u="none" cap="none" strike="noStrike">
                <a:solidFill>
                  <a:schemeClr val="dk1"/>
                </a:solidFill>
                <a:latin typeface="Arial"/>
                <a:ea typeface="Arial"/>
                <a:cs typeface="Arial"/>
                <a:sym typeface="Arial"/>
              </a:rPr>
              <a:t> studying </a:t>
            </a:r>
            <a:r>
              <a:rPr b="1" i="0" lang="en-GB" sz="1800" u="none" cap="none" strike="noStrike">
                <a:solidFill>
                  <a:schemeClr val="dk1"/>
                </a:solidFill>
                <a:latin typeface="Arial"/>
                <a:ea typeface="Arial"/>
                <a:cs typeface="Arial"/>
                <a:sym typeface="Arial"/>
              </a:rPr>
              <a:t>Animal Behaviour and Management</a:t>
            </a:r>
            <a:r>
              <a:rPr b="0" i="0" lang="en-GB" sz="1800" u="none" cap="none" strike="noStrike">
                <a:solidFill>
                  <a:schemeClr val="dk1"/>
                </a:solidFill>
                <a:latin typeface="Arial"/>
                <a:ea typeface="Arial"/>
                <a:cs typeface="Arial"/>
                <a:sym typeface="Arial"/>
              </a:rPr>
              <a:t>. Works at </a:t>
            </a:r>
            <a:r>
              <a:rPr b="1" i="0" lang="en-GB" sz="1800" u="none" cap="none" strike="noStrike">
                <a:solidFill>
                  <a:schemeClr val="dk1"/>
                </a:solidFill>
                <a:latin typeface="Arial"/>
                <a:ea typeface="Arial"/>
                <a:cs typeface="Arial"/>
                <a:sym typeface="Arial"/>
              </a:rPr>
              <a:t>White Post Farm</a:t>
            </a:r>
            <a:r>
              <a:rPr b="0" i="0" lang="en-GB" sz="1800" u="none" cap="none" strike="noStrike">
                <a:solidFill>
                  <a:schemeClr val="dk1"/>
                </a:solidFill>
                <a:latin typeface="Arial"/>
                <a:ea typeface="Arial"/>
                <a:cs typeface="Arial"/>
                <a:sym typeface="Arial"/>
              </a:rPr>
              <a:t>, with experience observing sheep but not in formal herding.</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36977385d73_3_8"/>
          <p:cNvSpPr txBox="1"/>
          <p:nvPr/>
        </p:nvSpPr>
        <p:spPr>
          <a:xfrm>
            <a:off x="6726375" y="1974450"/>
            <a:ext cx="3752700" cy="336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Arial"/>
                <a:ea typeface="Arial"/>
                <a:cs typeface="Arial"/>
                <a:sym typeface="Arial"/>
              </a:rPr>
              <a:t>An experienced </a:t>
            </a:r>
            <a:r>
              <a:rPr b="1" i="0" lang="en-GB" sz="2400" u="none" cap="none" strike="noStrike">
                <a:solidFill>
                  <a:schemeClr val="dk1"/>
                </a:solidFill>
                <a:latin typeface="Arial"/>
                <a:ea typeface="Arial"/>
                <a:cs typeface="Arial"/>
                <a:sym typeface="Arial"/>
              </a:rPr>
              <a:t>sheepdog trainer and handler</a:t>
            </a:r>
            <a:r>
              <a:rPr b="0" i="0" lang="en-GB" sz="2400" u="none" cap="none" strike="noStrike">
                <a:solidFill>
                  <a:schemeClr val="dk1"/>
                </a:solidFill>
                <a:latin typeface="Arial"/>
                <a:ea typeface="Arial"/>
                <a:cs typeface="Arial"/>
                <a:sym typeface="Arial"/>
              </a:rPr>
              <a:t>, Stuart Barnes specializes in </a:t>
            </a:r>
            <a:r>
              <a:rPr b="1" i="0" lang="en-GB" sz="2400" u="none" cap="none" strike="noStrike">
                <a:solidFill>
                  <a:schemeClr val="dk1"/>
                </a:solidFill>
                <a:latin typeface="Arial"/>
                <a:ea typeface="Arial"/>
                <a:cs typeface="Arial"/>
                <a:sym typeface="Arial"/>
              </a:rPr>
              <a:t>training working dogs</a:t>
            </a:r>
            <a:r>
              <a:rPr b="0" i="0" lang="en-GB" sz="2400" u="none" cap="none" strike="noStrike">
                <a:solidFill>
                  <a:schemeClr val="dk1"/>
                </a:solidFill>
                <a:latin typeface="Arial"/>
                <a:ea typeface="Arial"/>
                <a:cs typeface="Arial"/>
                <a:sym typeface="Arial"/>
              </a:rPr>
              <a:t> for herding livestock across various terrains and flock sizes.</a:t>
            </a:r>
            <a:endParaRPr b="0" i="0" sz="2400" u="none" cap="none" strike="noStrike">
              <a:solidFill>
                <a:schemeClr val="dk1"/>
              </a:solidFill>
              <a:latin typeface="Arial"/>
              <a:ea typeface="Arial"/>
              <a:cs typeface="Arial"/>
              <a:sym typeface="Arial"/>
            </a:endParaRPr>
          </a:p>
        </p:txBody>
      </p:sp>
      <p:pic>
        <p:nvPicPr>
          <p:cNvPr id="145" name="Google Shape;145;g36977385d73_3_8" title="Unknown.jpeg"/>
          <p:cNvPicPr preferRelativeResize="0"/>
          <p:nvPr/>
        </p:nvPicPr>
        <p:blipFill rotWithShape="1">
          <a:blip r:embed="rId4">
            <a:alphaModFix/>
          </a:blip>
          <a:srcRect b="0" l="0" r="0" t="0"/>
          <a:stretch/>
        </p:blipFill>
        <p:spPr>
          <a:xfrm>
            <a:off x="150650" y="449075"/>
            <a:ext cx="4545250" cy="595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g36977385d73_35_2"/>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g36977385d73_35_2"/>
          <p:cNvSpPr txBox="1"/>
          <p:nvPr>
            <p:ph type="title"/>
          </p:nvPr>
        </p:nvSpPr>
        <p:spPr>
          <a:xfrm>
            <a:off x="4553733" y="548464"/>
            <a:ext cx="6798541" cy="16756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GB" sz="4000"/>
              <a:t>Animal Welfare and Ethics –Behavioural perspective</a:t>
            </a:r>
            <a:endParaRPr/>
          </a:p>
        </p:txBody>
      </p:sp>
      <p:pic>
        <p:nvPicPr>
          <p:cNvPr id="152" name="Google Shape;152;g36977385d73_35_2"/>
          <p:cNvPicPr preferRelativeResize="0"/>
          <p:nvPr/>
        </p:nvPicPr>
        <p:blipFill rotWithShape="1">
          <a:blip r:embed="rId3">
            <a:alphaModFix/>
          </a:blip>
          <a:srcRect b="-1" l="6159" r="52994" t="0"/>
          <a:stretch/>
        </p:blipFill>
        <p:spPr>
          <a:xfrm>
            <a:off x="1" y="10"/>
            <a:ext cx="4196496" cy="6857990"/>
          </a:xfrm>
          <a:prstGeom prst="rect">
            <a:avLst/>
          </a:prstGeom>
          <a:noFill/>
          <a:ln>
            <a:noFill/>
          </a:ln>
        </p:spPr>
      </p:pic>
      <p:grpSp>
        <p:nvGrpSpPr>
          <p:cNvPr id="153" name="Google Shape;153;g36977385d73_35_2"/>
          <p:cNvGrpSpPr/>
          <p:nvPr/>
        </p:nvGrpSpPr>
        <p:grpSpPr>
          <a:xfrm>
            <a:off x="4553734" y="2574983"/>
            <a:ext cx="6798539" cy="3374910"/>
            <a:chOff x="0" y="165153"/>
            <a:chExt cx="6798539" cy="3374910"/>
          </a:xfrm>
        </p:grpSpPr>
        <p:sp>
          <p:nvSpPr>
            <p:cNvPr id="154" name="Google Shape;154;g36977385d73_35_2"/>
            <p:cNvSpPr/>
            <p:nvPr/>
          </p:nvSpPr>
          <p:spPr>
            <a:xfrm>
              <a:off x="0" y="165153"/>
              <a:ext cx="6798539" cy="514800"/>
            </a:xfrm>
            <a:prstGeom prst="roundRect">
              <a:avLst>
                <a:gd fmla="val 16667" name="adj"/>
              </a:avLst>
            </a:prstGeom>
            <a:solidFill>
              <a:srgbClr val="A0289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6977385d73_35_2"/>
            <p:cNvSpPr txBox="1"/>
            <p:nvPr/>
          </p:nvSpPr>
          <p:spPr>
            <a:xfrm>
              <a:off x="25130" y="190283"/>
              <a:ext cx="6748279" cy="46454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n-GB" sz="2200" u="none" cap="none" strike="noStrike">
                  <a:solidFill>
                    <a:schemeClr val="lt1"/>
                  </a:solidFill>
                  <a:latin typeface="Arial"/>
                  <a:ea typeface="Arial"/>
                  <a:cs typeface="Arial"/>
                  <a:sym typeface="Arial"/>
                </a:rPr>
                <a:t>Stress Indicators in Sheep</a:t>
              </a:r>
              <a:endParaRPr b="0" i="0" sz="2200" u="none" cap="none" strike="noStrike">
                <a:solidFill>
                  <a:schemeClr val="lt1"/>
                </a:solidFill>
                <a:latin typeface="Arial"/>
                <a:ea typeface="Arial"/>
                <a:cs typeface="Arial"/>
                <a:sym typeface="Arial"/>
              </a:endParaRPr>
            </a:p>
          </p:txBody>
        </p:sp>
        <p:sp>
          <p:nvSpPr>
            <p:cNvPr id="156" name="Google Shape;156;g36977385d73_35_2"/>
            <p:cNvSpPr/>
            <p:nvPr/>
          </p:nvSpPr>
          <p:spPr>
            <a:xfrm>
              <a:off x="0" y="679953"/>
              <a:ext cx="6798539" cy="10701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6977385d73_35_2"/>
            <p:cNvSpPr txBox="1"/>
            <p:nvPr/>
          </p:nvSpPr>
          <p:spPr>
            <a:xfrm>
              <a:off x="0" y="679953"/>
              <a:ext cx="6798539" cy="1070190"/>
            </a:xfrm>
            <a:prstGeom prst="rect">
              <a:avLst/>
            </a:prstGeom>
            <a:noFill/>
            <a:ln>
              <a:noFill/>
            </a:ln>
          </p:spPr>
          <p:txBody>
            <a:bodyPr anchorCtr="0" anchor="t" bIns="27925" lIns="215850" spcFirstLastPara="1" rIns="156450" wrap="square" tIns="27925">
              <a:noAutofit/>
            </a:bodyPr>
            <a:lstStyle/>
            <a:p>
              <a:pPr indent="-171450" lvl="1" marL="171450" marR="0" rtl="0" algn="l">
                <a:lnSpc>
                  <a:spcPct val="90000"/>
                </a:lnSpc>
                <a:spcBef>
                  <a:spcPts val="0"/>
                </a:spcBef>
                <a:spcAft>
                  <a:spcPts val="0"/>
                </a:spcAft>
                <a:buClr>
                  <a:srgbClr val="000000"/>
                </a:buClr>
                <a:buSzPts val="1700"/>
                <a:buFont typeface="Arial"/>
                <a:buChar char="•"/>
              </a:pPr>
              <a:r>
                <a:rPr b="0" i="1" lang="en-GB" sz="1700" u="none" cap="none" strike="noStrike">
                  <a:solidFill>
                    <a:srgbClr val="000000"/>
                  </a:solidFill>
                  <a:latin typeface="Arial"/>
                  <a:ea typeface="Arial"/>
                  <a:cs typeface="Arial"/>
                  <a:sym typeface="Arial"/>
                </a:rPr>
                <a:t>Behavioural: erratic movement, foot stamping, charging</a:t>
              </a:r>
              <a:endParaRPr b="0" i="0" sz="1700" u="none" cap="none" strike="noStrike">
                <a:solidFill>
                  <a:srgbClr val="000000"/>
                </a:solidFill>
                <a:latin typeface="Arial"/>
                <a:ea typeface="Arial"/>
                <a:cs typeface="Arial"/>
                <a:sym typeface="Arial"/>
              </a:endParaRPr>
            </a:p>
            <a:p>
              <a:pPr indent="-171450" lvl="1" marL="171450" marR="0" rtl="0" algn="l">
                <a:lnSpc>
                  <a:spcPct val="90000"/>
                </a:lnSpc>
                <a:spcBef>
                  <a:spcPts val="340"/>
                </a:spcBef>
                <a:spcAft>
                  <a:spcPts val="0"/>
                </a:spcAft>
                <a:buClr>
                  <a:srgbClr val="000000"/>
                </a:buClr>
                <a:buSzPts val="1700"/>
                <a:buFont typeface="Arial"/>
                <a:buChar char="•"/>
              </a:pPr>
              <a:r>
                <a:rPr b="0" i="1" lang="en-GB" sz="1700" u="none" cap="none" strike="noStrike">
                  <a:solidFill>
                    <a:srgbClr val="000000"/>
                  </a:solidFill>
                  <a:latin typeface="Arial"/>
                  <a:ea typeface="Arial"/>
                  <a:cs typeface="Arial"/>
                  <a:sym typeface="Arial"/>
                </a:rPr>
                <a:t>Physiological: increased respiration, pupil dilation, vocalisation</a:t>
              </a:r>
              <a:endParaRPr b="0" i="0" sz="1700" u="none" cap="none" strike="noStrike">
                <a:solidFill>
                  <a:srgbClr val="000000"/>
                </a:solidFill>
                <a:latin typeface="Arial"/>
                <a:ea typeface="Arial"/>
                <a:cs typeface="Arial"/>
                <a:sym typeface="Arial"/>
              </a:endParaRPr>
            </a:p>
            <a:p>
              <a:pPr indent="-171450" lvl="1" marL="171450" marR="0" rtl="0" algn="l">
                <a:lnSpc>
                  <a:spcPct val="90000"/>
                </a:lnSpc>
                <a:spcBef>
                  <a:spcPts val="340"/>
                </a:spcBef>
                <a:spcAft>
                  <a:spcPts val="0"/>
                </a:spcAft>
                <a:buClr>
                  <a:srgbClr val="000000"/>
                </a:buClr>
                <a:buSzPts val="1700"/>
                <a:buFont typeface="Arial"/>
                <a:buChar char="•"/>
              </a:pPr>
              <a:r>
                <a:rPr b="0" i="1" lang="en-GB" sz="1700" u="none" cap="none" strike="noStrike">
                  <a:solidFill>
                    <a:srgbClr val="000000"/>
                  </a:solidFill>
                  <a:latin typeface="Arial"/>
                  <a:ea typeface="Arial"/>
                  <a:cs typeface="Arial"/>
                  <a:sym typeface="Arial"/>
                </a:rPr>
                <a:t>Measurable: cortisol (salivary = acute, faecal = chronic), long-term: growth, fertility, illness</a:t>
              </a:r>
              <a:endParaRPr b="0" i="0" sz="1700" u="none" cap="none" strike="noStrike">
                <a:solidFill>
                  <a:srgbClr val="000000"/>
                </a:solidFill>
                <a:latin typeface="Arial"/>
                <a:ea typeface="Arial"/>
                <a:cs typeface="Arial"/>
                <a:sym typeface="Arial"/>
              </a:endParaRPr>
            </a:p>
          </p:txBody>
        </p:sp>
        <p:sp>
          <p:nvSpPr>
            <p:cNvPr id="158" name="Google Shape;158;g36977385d73_35_2"/>
            <p:cNvSpPr/>
            <p:nvPr/>
          </p:nvSpPr>
          <p:spPr>
            <a:xfrm>
              <a:off x="0" y="1750143"/>
              <a:ext cx="6798539" cy="514800"/>
            </a:xfrm>
            <a:prstGeom prst="roundRect">
              <a:avLst>
                <a:gd fmla="val 16667" name="adj"/>
              </a:avLst>
            </a:prstGeom>
            <a:solidFill>
              <a:srgbClr val="4CA62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6977385d73_35_2"/>
            <p:cNvSpPr txBox="1"/>
            <p:nvPr/>
          </p:nvSpPr>
          <p:spPr>
            <a:xfrm>
              <a:off x="25130" y="1775273"/>
              <a:ext cx="6748279" cy="46454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n-GB" sz="2200" u="none" cap="none" strike="noStrike">
                  <a:solidFill>
                    <a:schemeClr val="lt1"/>
                  </a:solidFill>
                  <a:latin typeface="Arial"/>
                  <a:ea typeface="Arial"/>
                  <a:cs typeface="Arial"/>
                  <a:sym typeface="Arial"/>
                </a:rPr>
                <a:t>Habituation Potential</a:t>
              </a:r>
              <a:endParaRPr b="0" i="0" sz="2200" u="none" cap="none" strike="noStrike">
                <a:solidFill>
                  <a:schemeClr val="lt1"/>
                </a:solidFill>
                <a:latin typeface="Arial"/>
                <a:ea typeface="Arial"/>
                <a:cs typeface="Arial"/>
                <a:sym typeface="Arial"/>
              </a:endParaRPr>
            </a:p>
          </p:txBody>
        </p:sp>
        <p:sp>
          <p:nvSpPr>
            <p:cNvPr id="160" name="Google Shape;160;g36977385d73_35_2"/>
            <p:cNvSpPr/>
            <p:nvPr/>
          </p:nvSpPr>
          <p:spPr>
            <a:xfrm>
              <a:off x="0" y="2264943"/>
              <a:ext cx="6798539" cy="12751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6977385d73_35_2"/>
            <p:cNvSpPr txBox="1"/>
            <p:nvPr/>
          </p:nvSpPr>
          <p:spPr>
            <a:xfrm>
              <a:off x="0" y="2264943"/>
              <a:ext cx="6798539" cy="1275120"/>
            </a:xfrm>
            <a:prstGeom prst="rect">
              <a:avLst/>
            </a:prstGeom>
            <a:noFill/>
            <a:ln>
              <a:noFill/>
            </a:ln>
          </p:spPr>
          <p:txBody>
            <a:bodyPr anchorCtr="0" anchor="t" bIns="27925" lIns="215850" spcFirstLastPara="1" rIns="156450" wrap="square" tIns="27925">
              <a:noAutofit/>
            </a:bodyPr>
            <a:lstStyle/>
            <a:p>
              <a:pPr indent="-171450" lvl="1" marL="171450" marR="0" rtl="0" algn="l">
                <a:lnSpc>
                  <a:spcPct val="90000"/>
                </a:lnSpc>
                <a:spcBef>
                  <a:spcPts val="0"/>
                </a:spcBef>
                <a:spcAft>
                  <a:spcPts val="0"/>
                </a:spcAft>
                <a:buClr>
                  <a:srgbClr val="000000"/>
                </a:buClr>
                <a:buSzPts val="1700"/>
                <a:buFont typeface="Arial"/>
                <a:buChar char="•"/>
              </a:pPr>
              <a:r>
                <a:rPr b="0" i="1" lang="en-GB" sz="1700" u="none" cap="none" strike="noStrike">
                  <a:solidFill>
                    <a:srgbClr val="000000"/>
                  </a:solidFill>
                  <a:latin typeface="Arial"/>
                  <a:ea typeface="Arial"/>
                  <a:cs typeface="Arial"/>
                  <a:sym typeface="Arial"/>
                </a:rPr>
                <a:t>Possible over time with controlled exposure</a:t>
              </a:r>
              <a:endParaRPr b="0" i="0" sz="1700" u="none" cap="none" strike="noStrike">
                <a:solidFill>
                  <a:srgbClr val="000000"/>
                </a:solidFill>
                <a:latin typeface="Arial"/>
                <a:ea typeface="Arial"/>
                <a:cs typeface="Arial"/>
                <a:sym typeface="Arial"/>
              </a:endParaRPr>
            </a:p>
            <a:p>
              <a:pPr indent="-171450" lvl="1" marL="171450" marR="0" rtl="0" algn="l">
                <a:lnSpc>
                  <a:spcPct val="90000"/>
                </a:lnSpc>
                <a:spcBef>
                  <a:spcPts val="340"/>
                </a:spcBef>
                <a:spcAft>
                  <a:spcPts val="0"/>
                </a:spcAft>
                <a:buClr>
                  <a:srgbClr val="000000"/>
                </a:buClr>
                <a:buSzPts val="1700"/>
                <a:buFont typeface="Arial"/>
                <a:buChar char="•"/>
              </a:pPr>
              <a:r>
                <a:rPr b="0" i="1" lang="en-GB" sz="1700" u="none" cap="none" strike="noStrike">
                  <a:solidFill>
                    <a:srgbClr val="000000"/>
                  </a:solidFill>
                  <a:latin typeface="Arial"/>
                  <a:ea typeface="Arial"/>
                  <a:cs typeface="Arial"/>
                  <a:sym typeface="Arial"/>
                </a:rPr>
                <a:t>Unpredictable robot movement (e.g., jerky motion) may hinder habituation</a:t>
              </a:r>
              <a:endParaRPr b="0" i="0" sz="1700" u="none" cap="none" strike="noStrike">
                <a:solidFill>
                  <a:srgbClr val="000000"/>
                </a:solidFill>
                <a:latin typeface="Arial"/>
                <a:ea typeface="Arial"/>
                <a:cs typeface="Arial"/>
                <a:sym typeface="Arial"/>
              </a:endParaRPr>
            </a:p>
            <a:p>
              <a:pPr indent="-171450" lvl="1" marL="171450" marR="0" rtl="0" algn="l">
                <a:lnSpc>
                  <a:spcPct val="90000"/>
                </a:lnSpc>
                <a:spcBef>
                  <a:spcPts val="340"/>
                </a:spcBef>
                <a:spcAft>
                  <a:spcPts val="0"/>
                </a:spcAft>
                <a:buClr>
                  <a:srgbClr val="000000"/>
                </a:buClr>
                <a:buSzPts val="1700"/>
                <a:buFont typeface="Arial"/>
                <a:buChar char="•"/>
              </a:pPr>
              <a:r>
                <a:rPr b="0" i="1" lang="en-GB" sz="1700" u="none" cap="none" strike="noStrike">
                  <a:solidFill>
                    <a:srgbClr val="000000"/>
                  </a:solidFill>
                  <a:latin typeface="Arial"/>
                  <a:ea typeface="Arial"/>
                  <a:cs typeface="Arial"/>
                  <a:sym typeface="Arial"/>
                </a:rPr>
                <a:t>Robot design could include eye-like features to simulate predator cues</a:t>
              </a:r>
              <a:endParaRPr b="0" i="0" sz="17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g36977385d73_35_1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g36977385d73_35_16"/>
          <p:cNvSpPr txBox="1"/>
          <p:nvPr>
            <p:ph type="title"/>
          </p:nvPr>
        </p:nvSpPr>
        <p:spPr>
          <a:xfrm>
            <a:off x="4553733" y="548464"/>
            <a:ext cx="6798541" cy="16756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1800"/>
              <a:buNone/>
            </a:pPr>
            <a:r>
              <a:rPr lang="en-GB" sz="4000"/>
              <a:t>Animal Welfare and Ethics –Behavioural perspective</a:t>
            </a:r>
            <a:endParaRPr/>
          </a:p>
        </p:txBody>
      </p:sp>
      <p:pic>
        <p:nvPicPr>
          <p:cNvPr descr="Dog in cornfield" id="168" name="Google Shape;168;g36977385d73_35_16"/>
          <p:cNvPicPr preferRelativeResize="0"/>
          <p:nvPr/>
        </p:nvPicPr>
        <p:blipFill rotWithShape="1">
          <a:blip r:embed="rId3">
            <a:alphaModFix/>
          </a:blip>
          <a:srcRect b="0" l="30320" r="28988" t="0"/>
          <a:stretch/>
        </p:blipFill>
        <p:spPr>
          <a:xfrm>
            <a:off x="1" y="10"/>
            <a:ext cx="4196496" cy="6857990"/>
          </a:xfrm>
          <a:prstGeom prst="rect">
            <a:avLst/>
          </a:prstGeom>
          <a:noFill/>
          <a:ln>
            <a:noFill/>
          </a:ln>
        </p:spPr>
      </p:pic>
      <p:sp>
        <p:nvSpPr>
          <p:cNvPr id="169" name="Google Shape;169;g36977385d73_35_16"/>
          <p:cNvSpPr txBox="1"/>
          <p:nvPr>
            <p:ph idx="1" type="body"/>
          </p:nvPr>
        </p:nvSpPr>
        <p:spPr>
          <a:xfrm>
            <a:off x="4553734" y="2409830"/>
            <a:ext cx="6798539" cy="37052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200"/>
              </a:spcBef>
              <a:spcAft>
                <a:spcPts val="0"/>
              </a:spcAft>
              <a:buSzPts val="1800"/>
              <a:buNone/>
            </a:pPr>
            <a:r>
              <a:rPr b="1" lang="en-GB" sz="1700"/>
              <a:t>Behavioural &amp; Ethical Risks</a:t>
            </a:r>
            <a:endParaRPr/>
          </a:p>
          <a:p>
            <a:pPr indent="-381000" lvl="0" marL="457200" marR="0" rtl="0" algn="l">
              <a:lnSpc>
                <a:spcPct val="90000"/>
              </a:lnSpc>
              <a:spcBef>
                <a:spcPts val="1200"/>
              </a:spcBef>
              <a:spcAft>
                <a:spcPts val="0"/>
              </a:spcAft>
              <a:buSzPts val="2400"/>
              <a:buChar char="•"/>
            </a:pPr>
            <a:r>
              <a:rPr i="1" lang="en-GB" sz="1700"/>
              <a:t>Poorly handled robots may cause stress, like untrained dogs</a:t>
            </a:r>
            <a:endParaRPr/>
          </a:p>
          <a:p>
            <a:pPr indent="-381000" lvl="0" marL="457200" marR="0" rtl="0" algn="l">
              <a:lnSpc>
                <a:spcPct val="90000"/>
              </a:lnSpc>
              <a:spcBef>
                <a:spcPts val="0"/>
              </a:spcBef>
              <a:spcAft>
                <a:spcPts val="0"/>
              </a:spcAft>
              <a:buSzPts val="2400"/>
              <a:buChar char="•"/>
            </a:pPr>
            <a:r>
              <a:rPr i="1" lang="en-GB" sz="1700"/>
              <a:t>Welfare of displaced sheepdogs must be considered (rehoming, companionship loss)</a:t>
            </a:r>
            <a:endParaRPr/>
          </a:p>
          <a:p>
            <a:pPr indent="-381000" lvl="0" marL="457200" marR="0" rtl="0" algn="l">
              <a:lnSpc>
                <a:spcPct val="90000"/>
              </a:lnSpc>
              <a:spcBef>
                <a:spcPts val="0"/>
              </a:spcBef>
              <a:spcAft>
                <a:spcPts val="0"/>
              </a:spcAft>
              <a:buSzPts val="2400"/>
              <a:buChar char="•"/>
            </a:pPr>
            <a:r>
              <a:rPr i="1" lang="en-GB" sz="1700"/>
              <a:t>Emotional bonds with dogs are relevant to farmer mental health</a:t>
            </a:r>
            <a:endParaRPr/>
          </a:p>
          <a:p>
            <a:pPr indent="0" lvl="0" marL="0" marR="0" rtl="0" algn="l">
              <a:lnSpc>
                <a:spcPct val="90000"/>
              </a:lnSpc>
              <a:spcBef>
                <a:spcPts val="1000"/>
              </a:spcBef>
              <a:spcAft>
                <a:spcPts val="0"/>
              </a:spcAft>
              <a:buSzPts val="1800"/>
              <a:buNone/>
            </a:pPr>
            <a:r>
              <a:rPr b="1" lang="en-GB" sz="1700"/>
              <a:t>Ethical Acceptability</a:t>
            </a:r>
            <a:endParaRPr i="1" sz="1700"/>
          </a:p>
          <a:p>
            <a:pPr indent="-381000" lvl="0" marL="457200" marR="0" rtl="0" algn="l">
              <a:lnSpc>
                <a:spcPct val="90000"/>
              </a:lnSpc>
              <a:spcBef>
                <a:spcPts val="1000"/>
              </a:spcBef>
              <a:spcAft>
                <a:spcPts val="0"/>
              </a:spcAft>
              <a:buSzPts val="2400"/>
              <a:buChar char="•"/>
            </a:pPr>
            <a:r>
              <a:rPr i="1" lang="en-GB" sz="1700"/>
              <a:t>No fundamental ethical objections if animal welfare is maintained</a:t>
            </a:r>
            <a:endParaRPr/>
          </a:p>
          <a:p>
            <a:pPr indent="-381000" lvl="0" marL="457200" marR="0" rtl="0" algn="l">
              <a:lnSpc>
                <a:spcPct val="90000"/>
              </a:lnSpc>
              <a:spcBef>
                <a:spcPts val="0"/>
              </a:spcBef>
              <a:spcAft>
                <a:spcPts val="0"/>
              </a:spcAft>
              <a:buSzPts val="2400"/>
              <a:buChar char="•"/>
            </a:pPr>
            <a:r>
              <a:rPr i="1" lang="en-GB" sz="1700"/>
              <a:t>Robots seen as tools—not emotional companions</a:t>
            </a:r>
            <a:endParaRPr/>
          </a:p>
          <a:p>
            <a:pPr indent="-381000" lvl="0" marL="457200" marR="0" rtl="0" algn="l">
              <a:lnSpc>
                <a:spcPct val="90000"/>
              </a:lnSpc>
              <a:spcBef>
                <a:spcPts val="0"/>
              </a:spcBef>
              <a:spcAft>
                <a:spcPts val="0"/>
              </a:spcAft>
              <a:buSzPts val="2400"/>
              <a:buChar char="•"/>
            </a:pPr>
            <a:r>
              <a:rPr i="1" lang="en-GB" sz="1700"/>
              <a:t>Broader acceptance may vary across </a:t>
            </a:r>
            <a:r>
              <a:rPr b="1" lang="en-GB" sz="1700"/>
              <a:t>generations</a:t>
            </a:r>
            <a:r>
              <a:rPr i="1" lang="en-GB" sz="1700"/>
              <a:t> and farm types</a:t>
            </a:r>
            <a:endParaRPr/>
          </a:p>
          <a:p>
            <a:pPr indent="0" lvl="0" marL="0" rtl="0" algn="l">
              <a:lnSpc>
                <a:spcPct val="90000"/>
              </a:lnSpc>
              <a:spcBef>
                <a:spcPts val="1000"/>
              </a:spcBef>
              <a:spcAft>
                <a:spcPts val="0"/>
              </a:spcAft>
              <a:buSzPts val="1800"/>
              <a:buNone/>
            </a:pPr>
            <a:r>
              <a:t/>
            </a:r>
            <a:endParaRPr b="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g3697504a5fb_4_7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g3697504a5fb_4_78"/>
          <p:cNvSpPr txBox="1"/>
          <p:nvPr>
            <p:ph type="title"/>
          </p:nvPr>
        </p:nvSpPr>
        <p:spPr>
          <a:xfrm>
            <a:off x="841248" y="548640"/>
            <a:ext cx="3600860"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GB" sz="5400"/>
              <a:t>Design Ethics </a:t>
            </a:r>
            <a:endParaRPr/>
          </a:p>
        </p:txBody>
      </p:sp>
      <p:sp>
        <p:nvSpPr>
          <p:cNvPr id="176" name="Google Shape;176;g3697504a5fb_4_78"/>
          <p:cNvSpPr/>
          <p:nvPr/>
        </p:nvSpPr>
        <p:spPr>
          <a:xfrm rot="5400000">
            <a:off x="2543983" y="3258715"/>
            <a:ext cx="4480560" cy="18288"/>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g3697504a5fb_4_78"/>
          <p:cNvSpPr txBox="1"/>
          <p:nvPr>
            <p:ph idx="1" type="body"/>
          </p:nvPr>
        </p:nvSpPr>
        <p:spPr>
          <a:xfrm>
            <a:off x="5126418" y="552091"/>
            <a:ext cx="6224335" cy="54315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1800"/>
              <a:buNone/>
            </a:pPr>
            <a:r>
              <a:rPr b="1" lang="en-GB" sz="2000"/>
              <a:t>Hard to compete with sheepdogs</a:t>
            </a:r>
            <a:r>
              <a:rPr lang="en-GB" sz="2000"/>
              <a:t> </a:t>
            </a:r>
            <a:endParaRPr/>
          </a:p>
          <a:p>
            <a:pPr indent="0" lvl="0" marL="0" rtl="0" algn="l">
              <a:lnSpc>
                <a:spcPct val="90000"/>
              </a:lnSpc>
              <a:spcBef>
                <a:spcPts val="1000"/>
              </a:spcBef>
              <a:spcAft>
                <a:spcPts val="0"/>
              </a:spcAft>
              <a:buSzPts val="1800"/>
              <a:buNone/>
            </a:pPr>
            <a:r>
              <a:rPr lang="en-GB" sz="2000"/>
              <a:t>"Even if it was a human behind a robot dog, we could never be as good as a dog. It’s literally impossible."</a:t>
            </a:r>
            <a:endParaRPr/>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rPr b="1" lang="en-GB" sz="2000"/>
              <a:t>Future Potential, But Not There Yet</a:t>
            </a:r>
            <a:endParaRPr/>
          </a:p>
          <a:p>
            <a:pPr indent="0" lvl="0" marL="0" rtl="0" algn="l">
              <a:lnSpc>
                <a:spcPct val="90000"/>
              </a:lnSpc>
              <a:spcBef>
                <a:spcPts val="1000"/>
              </a:spcBef>
              <a:spcAft>
                <a:spcPts val="0"/>
              </a:spcAft>
              <a:buSzPts val="1800"/>
              <a:buNone/>
            </a:pPr>
            <a:r>
              <a:rPr lang="en-GB" sz="2000"/>
              <a:t>There’s potential in the future, but current tech lacks the natural responsiveness — and farmers may struggle with rapid change “Feels like it’s a long way off… until  AI becomes self-aware”</a:t>
            </a:r>
            <a:endParaRPr/>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rPr b="1" lang="en-GB" sz="2000"/>
              <a:t>Gradual Adoption is Essential</a:t>
            </a:r>
            <a:endParaRPr/>
          </a:p>
          <a:p>
            <a:pPr indent="0" lvl="0" marL="0" rtl="0" algn="l">
              <a:lnSpc>
                <a:spcPct val="90000"/>
              </a:lnSpc>
              <a:spcBef>
                <a:spcPts val="1000"/>
              </a:spcBef>
              <a:spcAft>
                <a:spcPts val="0"/>
              </a:spcAft>
              <a:buSzPts val="1800"/>
              <a:buNone/>
            </a:pPr>
            <a:r>
              <a:rPr lang="en-GB" sz="2000"/>
              <a:t>Ethical design must involve gradual adoption and close collaboration with farmers to earn trust "Actively involve farmers early… their opinions and perspectives actually feed into the development."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2025-06-18T05:36:13Z</dcterms:created>
  <dc:creator>Elliot Smith (26684396)</dc:creator>
</cp:coreProperties>
</file>